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6" r:id="rId1"/>
  </p:sldMasterIdLst>
  <p:notesMasterIdLst>
    <p:notesMasterId r:id="rId13"/>
  </p:notesMasterIdLst>
  <p:sldIdLst>
    <p:sldId id="256" r:id="rId2"/>
    <p:sldId id="398" r:id="rId3"/>
    <p:sldId id="397" r:id="rId4"/>
    <p:sldId id="394" r:id="rId5"/>
    <p:sldId id="395" r:id="rId6"/>
    <p:sldId id="396" r:id="rId7"/>
    <p:sldId id="393" r:id="rId8"/>
    <p:sldId id="392" r:id="rId9"/>
    <p:sldId id="391" r:id="rId10"/>
    <p:sldId id="390" r:id="rId11"/>
    <p:sldId id="258"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F"/>
    <a:srgbClr val="B1A29F"/>
    <a:srgbClr val="A18785"/>
    <a:srgbClr val="6BA5C5"/>
    <a:srgbClr val="CBA058"/>
    <a:srgbClr val="B0C1C8"/>
    <a:srgbClr val="B2A8AB"/>
    <a:srgbClr val="7A9AB7"/>
    <a:srgbClr val="94A9D7"/>
    <a:srgbClr val="003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9" autoAdjust="0"/>
    <p:restoredTop sz="94660"/>
  </p:normalViewPr>
  <p:slideViewPr>
    <p:cSldViewPr snapToGrid="0">
      <p:cViewPr varScale="1">
        <p:scale>
          <a:sx n="102" d="100"/>
          <a:sy n="102" d="100"/>
        </p:scale>
        <p:origin x="138" y="2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0" y="0"/>
            <a:ext cx="12188952" cy="1143000"/>
          </a:xfrm>
          <a:prstGeom prst="rect">
            <a:avLst/>
          </a:prstGeom>
          <a:noFill/>
          <a:ln>
            <a:noFill/>
          </a:ln>
        </p:spPr>
        <p:txBody>
          <a:bodyPr spcFirstLastPara="1" wrap="square" lIns="466325" tIns="0" rIns="1143000" bIns="0" anchor="ctr" anchorCtr="0">
            <a:normAutofit/>
          </a:bodyPr>
          <a:lstStyle>
            <a:lvl1pPr lvl="0" algn="l">
              <a:lnSpc>
                <a:spcPct val="90000"/>
              </a:lnSpc>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0" name="Google Shape;30;p4"/>
          <p:cNvSpPr/>
          <p:nvPr/>
        </p:nvSpPr>
        <p:spPr>
          <a:xfrm>
            <a:off x="0" y="1145516"/>
            <a:ext cx="12192000" cy="73152"/>
          </a:xfrm>
          <a:prstGeom prst="rect">
            <a:avLst/>
          </a:prstGeom>
          <a:solidFill>
            <a:srgbClr val="CBA0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4"/>
          <p:cNvSpPr txBox="1">
            <a:spLocks noGrp="1"/>
          </p:cNvSpPr>
          <p:nvPr>
            <p:ph type="body" idx="1"/>
          </p:nvPr>
        </p:nvSpPr>
        <p:spPr>
          <a:xfrm>
            <a:off x="469784" y="1607736"/>
            <a:ext cx="11244081" cy="4572000"/>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2" name="Google Shape;32;p4"/>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34" name="Google Shape;34;p4"/>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35" name="Google Shape;35;p4"/>
          <p:cNvPicPr preferRelativeResize="0"/>
          <p:nvPr/>
        </p:nvPicPr>
        <p:blipFill rotWithShape="1">
          <a:blip r:embed="rId2">
            <a:alphaModFix/>
          </a:blip>
          <a:srcRect/>
          <a:stretch/>
        </p:blipFill>
        <p:spPr>
          <a:xfrm>
            <a:off x="9308592" y="6126723"/>
            <a:ext cx="2400297" cy="54451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0"/>
        <p:cNvGrpSpPr/>
        <p:nvPr/>
      </p:nvGrpSpPr>
      <p:grpSpPr>
        <a:xfrm>
          <a:off x="0" y="0"/>
          <a:ext cx="0" cy="0"/>
          <a:chOff x="0" y="0"/>
          <a:chExt cx="0" cy="0"/>
        </a:xfrm>
      </p:grpSpPr>
      <p:sp>
        <p:nvSpPr>
          <p:cNvPr id="141" name="Google Shape;141;p16"/>
          <p:cNvSpPr txBox="1">
            <a:spLocks noGrp="1"/>
          </p:cNvSpPr>
          <p:nvPr>
            <p:ph type="title"/>
          </p:nvPr>
        </p:nvSpPr>
        <p:spPr>
          <a:xfrm>
            <a:off x="0" y="0"/>
            <a:ext cx="12188952" cy="1143000"/>
          </a:xfrm>
          <a:prstGeom prst="rect">
            <a:avLst/>
          </a:prstGeom>
          <a:noFill/>
          <a:ln>
            <a:noFill/>
          </a:ln>
        </p:spPr>
        <p:txBody>
          <a:bodyPr spcFirstLastPara="1" wrap="square" lIns="466325" tIns="0" rIns="1143000" bIns="0" anchor="ctr" anchorCtr="0">
            <a:normAutofit/>
          </a:bodyPr>
          <a:lstStyle>
            <a:lvl1pPr lvl="0" algn="l">
              <a:lnSpc>
                <a:spcPct val="90000"/>
              </a:lnSpc>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2" name="Google Shape;142;p16"/>
          <p:cNvSpPr/>
          <p:nvPr/>
        </p:nvSpPr>
        <p:spPr>
          <a:xfrm>
            <a:off x="0" y="1145516"/>
            <a:ext cx="12192000" cy="73152"/>
          </a:xfrm>
          <a:prstGeom prst="rect">
            <a:avLst/>
          </a:prstGeom>
          <a:solidFill>
            <a:srgbClr val="CBA0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16"/>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16"/>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145" name="Google Shape;145;p16"/>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46" name="Google Shape;146;p16"/>
          <p:cNvPicPr preferRelativeResize="0"/>
          <p:nvPr/>
        </p:nvPicPr>
        <p:blipFill rotWithShape="1">
          <a:blip r:embed="rId2">
            <a:alphaModFix/>
          </a:blip>
          <a:srcRect/>
          <a:stretch/>
        </p:blipFill>
        <p:spPr>
          <a:xfrm>
            <a:off x="9308592" y="6126723"/>
            <a:ext cx="2400297" cy="54451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End">
    <p:spTree>
      <p:nvGrpSpPr>
        <p:cNvPr id="1" name="Shape 147"/>
        <p:cNvGrpSpPr/>
        <p:nvPr/>
      </p:nvGrpSpPr>
      <p:grpSpPr>
        <a:xfrm>
          <a:off x="0" y="0"/>
          <a:ext cx="0" cy="0"/>
          <a:chOff x="0" y="0"/>
          <a:chExt cx="0" cy="0"/>
        </a:xfrm>
      </p:grpSpPr>
    </p:spTree>
    <p:extLst>
      <p:ext uri="{BB962C8B-B14F-4D97-AF65-F5344CB8AC3E}">
        <p14:creationId xmlns:p14="http://schemas.microsoft.com/office/powerpoint/2010/main" val="47169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1"/>
        <p:cNvGrpSpPr/>
        <p:nvPr/>
      </p:nvGrpSpPr>
      <p:grpSpPr>
        <a:xfrm>
          <a:off x="0" y="0"/>
          <a:ext cx="0" cy="0"/>
          <a:chOff x="0" y="0"/>
          <a:chExt cx="0" cy="0"/>
        </a:xfrm>
      </p:grpSpPr>
      <p:sp>
        <p:nvSpPr>
          <p:cNvPr id="152" name="Google Shape;152;p18"/>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3" name="Google Shape;153;p18"/>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62280" algn="l">
              <a:lnSpc>
                <a:spcPct val="90000"/>
              </a:lnSpc>
              <a:spcBef>
                <a:spcPts val="1000"/>
              </a:spcBef>
              <a:spcAft>
                <a:spcPts val="0"/>
              </a:spcAft>
              <a:buSzPts val="3680"/>
              <a:buChar char="•"/>
              <a:defRPr sz="3200"/>
            </a:lvl1pPr>
            <a:lvl2pPr marL="914400" lvl="1" indent="-441960" algn="l">
              <a:lnSpc>
                <a:spcPct val="90000"/>
              </a:lnSpc>
              <a:spcBef>
                <a:spcPts val="500"/>
              </a:spcBef>
              <a:spcAft>
                <a:spcPts val="0"/>
              </a:spcAft>
              <a:buSzPts val="3360"/>
              <a:buChar char="•"/>
              <a:defRPr sz="2800"/>
            </a:lvl2pPr>
            <a:lvl3pPr marL="1371600" lvl="2" indent="-411480" algn="l">
              <a:lnSpc>
                <a:spcPct val="90000"/>
              </a:lnSpc>
              <a:spcBef>
                <a:spcPts val="500"/>
              </a:spcBef>
              <a:spcAft>
                <a:spcPts val="0"/>
              </a:spcAft>
              <a:buSzPts val="2880"/>
              <a:buChar char="‒"/>
              <a:defRPr sz="2400"/>
            </a:lvl3pPr>
            <a:lvl4pPr marL="1828800" lvl="3" indent="-381000" algn="l">
              <a:lnSpc>
                <a:spcPct val="90000"/>
              </a:lnSpc>
              <a:spcBef>
                <a:spcPts val="500"/>
              </a:spcBef>
              <a:spcAft>
                <a:spcPts val="0"/>
              </a:spcAft>
              <a:buSzPts val="2400"/>
              <a:buChar char="&gt;"/>
              <a:defRPr sz="2000"/>
            </a:lvl4pPr>
            <a:lvl5pPr marL="2286000" lvl="4" indent="-381000" algn="l">
              <a:lnSpc>
                <a:spcPct val="90000"/>
              </a:lnSpc>
              <a:spcBef>
                <a:spcPts val="500"/>
              </a:spcBef>
              <a:spcAft>
                <a:spcPts val="0"/>
              </a:spcAft>
              <a:buSzPts val="24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154" name="Google Shape;154;p18"/>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rmAutofit/>
          </a:bodyPr>
          <a:lstStyle>
            <a:lvl1pPr marL="0" lvl="0" indent="0" algn="l">
              <a:lnSpc>
                <a:spcPct val="90000"/>
              </a:lnSpc>
              <a:spcBef>
                <a:spcPts val="1000"/>
              </a:spcBef>
              <a:spcAft>
                <a:spcPts val="0"/>
              </a:spcAft>
              <a:buSzPts val="1840"/>
              <a:buNone/>
              <a:defRPr sz="1600"/>
            </a:lvl1pPr>
            <a:lvl2pPr marL="914400" lvl="1" indent="-228600" algn="l">
              <a:lnSpc>
                <a:spcPct val="90000"/>
              </a:lnSpc>
              <a:spcBef>
                <a:spcPts val="500"/>
              </a:spcBef>
              <a:spcAft>
                <a:spcPts val="0"/>
              </a:spcAft>
              <a:buSzPts val="1680"/>
              <a:buNone/>
              <a:defRPr sz="1400"/>
            </a:lvl2pPr>
            <a:lvl3pPr marL="1371600" lvl="2" indent="-228600" algn="l">
              <a:lnSpc>
                <a:spcPct val="90000"/>
              </a:lnSpc>
              <a:spcBef>
                <a:spcPts val="500"/>
              </a:spcBef>
              <a:spcAft>
                <a:spcPts val="0"/>
              </a:spcAft>
              <a:buSzPts val="1440"/>
              <a:buNone/>
              <a:defRPr sz="1200"/>
            </a:lvl3pPr>
            <a:lvl4pPr marL="1828800" lvl="3" indent="-228600" algn="l">
              <a:lnSpc>
                <a:spcPct val="90000"/>
              </a:lnSpc>
              <a:spcBef>
                <a:spcPts val="500"/>
              </a:spcBef>
              <a:spcAft>
                <a:spcPts val="0"/>
              </a:spcAft>
              <a:buSzPts val="1200"/>
              <a:buNone/>
              <a:defRPr sz="1000"/>
            </a:lvl4pPr>
            <a:lvl5pPr marL="2286000" lvl="4" indent="-228600" algn="l">
              <a:lnSpc>
                <a:spcPct val="90000"/>
              </a:lnSpc>
              <a:spcBef>
                <a:spcPts val="500"/>
              </a:spcBef>
              <a:spcAft>
                <a:spcPts val="0"/>
              </a:spcAft>
              <a:buSzPts val="12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155" name="Google Shape;155;p18"/>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18"/>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157" name="Google Shape;157;p18"/>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0" name="Google Shape;160;p19"/>
          <p:cNvSpPr>
            <a:spLocks noGrp="1"/>
          </p:cNvSpPr>
          <p:nvPr>
            <p:ph type="pic" idx="2"/>
          </p:nvPr>
        </p:nvSpPr>
        <p:spPr>
          <a:xfrm>
            <a:off x="5183188" y="987425"/>
            <a:ext cx="6172200" cy="4873625"/>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CBA052"/>
              </a:buClr>
              <a:buSzPts val="368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003B5C"/>
              </a:buClr>
              <a:buSzPts val="336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041E42"/>
              </a:buClr>
              <a:buSzPts val="2880"/>
              <a:buFont typeface="Calibri"/>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041E42"/>
              </a:buClr>
              <a:buSzPts val="2400"/>
              <a:buFont typeface="Calibri"/>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041E42"/>
              </a:buClr>
              <a:buSzPts val="2400"/>
              <a:buFont typeface="Calibri"/>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161" name="Google Shape;161;p19"/>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SzPts val="1840"/>
              <a:buNone/>
              <a:defRPr sz="1600"/>
            </a:lvl1pPr>
            <a:lvl2pPr marL="914400" lvl="1" indent="-228600" algn="l">
              <a:lnSpc>
                <a:spcPct val="90000"/>
              </a:lnSpc>
              <a:spcBef>
                <a:spcPts val="500"/>
              </a:spcBef>
              <a:spcAft>
                <a:spcPts val="0"/>
              </a:spcAft>
              <a:buSzPts val="1680"/>
              <a:buNone/>
              <a:defRPr sz="1400"/>
            </a:lvl2pPr>
            <a:lvl3pPr marL="1371600" lvl="2" indent="-228600" algn="l">
              <a:lnSpc>
                <a:spcPct val="90000"/>
              </a:lnSpc>
              <a:spcBef>
                <a:spcPts val="500"/>
              </a:spcBef>
              <a:spcAft>
                <a:spcPts val="0"/>
              </a:spcAft>
              <a:buSzPts val="1440"/>
              <a:buNone/>
              <a:defRPr sz="1200"/>
            </a:lvl3pPr>
            <a:lvl4pPr marL="1828800" lvl="3" indent="-228600" algn="l">
              <a:lnSpc>
                <a:spcPct val="90000"/>
              </a:lnSpc>
              <a:spcBef>
                <a:spcPts val="500"/>
              </a:spcBef>
              <a:spcAft>
                <a:spcPts val="0"/>
              </a:spcAft>
              <a:buSzPts val="1200"/>
              <a:buNone/>
              <a:defRPr sz="1000"/>
            </a:lvl4pPr>
            <a:lvl5pPr marL="2286000" lvl="4" indent="-228600" algn="l">
              <a:lnSpc>
                <a:spcPct val="90000"/>
              </a:lnSpc>
              <a:spcBef>
                <a:spcPts val="500"/>
              </a:spcBef>
              <a:spcAft>
                <a:spcPts val="0"/>
              </a:spcAft>
              <a:buSzPts val="12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162" name="Google Shape;162;p19"/>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19"/>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164" name="Google Shape;164;p19"/>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a:spLocks noGrp="1"/>
          </p:cNvSpPr>
          <p:nvPr>
            <p:ph type="pic" idx="2"/>
          </p:nvPr>
        </p:nvSpPr>
        <p:spPr>
          <a:xfrm>
            <a:off x="0" y="0"/>
            <a:ext cx="12192000" cy="68580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CBA052"/>
              </a:buClr>
              <a:buSzPts val="368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003B5C"/>
              </a:buClr>
              <a:buSzPts val="336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041E42"/>
              </a:buClr>
              <a:buSzPts val="2880"/>
              <a:buFont typeface="Calibri"/>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041E42"/>
              </a:buClr>
              <a:buSzPts val="2400"/>
              <a:buFont typeface="Calibri"/>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041E42"/>
              </a:buClr>
              <a:buSzPts val="2400"/>
              <a:buFont typeface="Calibri"/>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17" name="Google Shape;17;p2"/>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19" name="Google Shape;19;p2"/>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0239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erson with Title and Content">
  <p:cSld name="Person with Title and Content">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0" y="0"/>
            <a:ext cx="12188952" cy="1143000"/>
          </a:xfrm>
          <a:prstGeom prst="rect">
            <a:avLst/>
          </a:prstGeom>
          <a:noFill/>
          <a:ln>
            <a:noFill/>
          </a:ln>
        </p:spPr>
        <p:txBody>
          <a:bodyPr spcFirstLastPara="1" wrap="square" lIns="466325" tIns="0" rIns="1143000" bIns="0" anchor="ctr" anchorCtr="0">
            <a:normAutofit/>
          </a:bodyPr>
          <a:lstStyle>
            <a:lvl1pPr lvl="0" algn="l">
              <a:lnSpc>
                <a:spcPct val="90000"/>
              </a:lnSpc>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7" name="Google Shape;47;p6"/>
          <p:cNvSpPr/>
          <p:nvPr/>
        </p:nvSpPr>
        <p:spPr>
          <a:xfrm>
            <a:off x="0" y="1145516"/>
            <a:ext cx="12192000" cy="73152"/>
          </a:xfrm>
          <a:prstGeom prst="rect">
            <a:avLst/>
          </a:prstGeom>
          <a:solidFill>
            <a:srgbClr val="CBA0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6"/>
          <p:cNvSpPr txBox="1">
            <a:spLocks noGrp="1"/>
          </p:cNvSpPr>
          <p:nvPr>
            <p:ph type="body" idx="1"/>
          </p:nvPr>
        </p:nvSpPr>
        <p:spPr>
          <a:xfrm>
            <a:off x="3352800" y="1607736"/>
            <a:ext cx="8361064" cy="4572000"/>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9" name="Google Shape;49;p6"/>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51" name="Google Shape;51;p6"/>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2" name="Google Shape;52;p6"/>
          <p:cNvSpPr>
            <a:spLocks noGrp="1"/>
          </p:cNvSpPr>
          <p:nvPr>
            <p:ph type="pic" idx="2"/>
          </p:nvPr>
        </p:nvSpPr>
        <p:spPr>
          <a:xfrm>
            <a:off x="469784" y="1608138"/>
            <a:ext cx="2430170" cy="3268662"/>
          </a:xfrm>
          <a:prstGeom prst="rect">
            <a:avLst/>
          </a:prstGeom>
          <a:noFill/>
          <a:ln>
            <a:noFill/>
          </a:ln>
        </p:spPr>
        <p:txBody>
          <a:bodyPr spcFirstLastPara="1" wrap="square" lIns="0" tIns="0" rIns="0" bIns="0" anchor="t" anchorCtr="0">
            <a:noAutofit/>
          </a:bodyPr>
          <a:lstStyle>
            <a:lvl1pPr marR="0" lvl="0" indent="-457200" algn="l" rtl="0">
              <a:lnSpc>
                <a:spcPct val="90000"/>
              </a:lnSpc>
              <a:spcBef>
                <a:spcPts val="1000"/>
              </a:spcBef>
              <a:spcAft>
                <a:spcPts val="0"/>
              </a:spcAft>
              <a:buClr>
                <a:srgbClr val="CBA052"/>
              </a:buClr>
              <a:buSzPts val="322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003B5C"/>
              </a:buClr>
              <a:buSzPts val="288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041E42"/>
              </a:buClr>
              <a:buSzPts val="2400"/>
              <a:buFont typeface="Calibri"/>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041E42"/>
              </a:buClr>
              <a:buSzPts val="2160"/>
              <a:buFont typeface="Calibri"/>
              <a:buChar char="&gt;"/>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041E42"/>
              </a:buClr>
              <a:buSzPts val="2160"/>
              <a:buFont typeface="Calibri"/>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53" name="Google Shape;53;p6"/>
          <p:cNvSpPr txBox="1">
            <a:spLocks noGrp="1"/>
          </p:cNvSpPr>
          <p:nvPr>
            <p:ph type="body" idx="3"/>
          </p:nvPr>
        </p:nvSpPr>
        <p:spPr>
          <a:xfrm>
            <a:off x="469900" y="5047621"/>
            <a:ext cx="2430054" cy="911510"/>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54" name="Google Shape;54;p6"/>
          <p:cNvPicPr preferRelativeResize="0"/>
          <p:nvPr/>
        </p:nvPicPr>
        <p:blipFill rotWithShape="1">
          <a:blip r:embed="rId2">
            <a:alphaModFix/>
          </a:blip>
          <a:srcRect/>
          <a:stretch/>
        </p:blipFill>
        <p:spPr>
          <a:xfrm>
            <a:off x="9308592" y="6126723"/>
            <a:ext cx="2400297" cy="54451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spTree>
      <p:nvGrpSpPr>
        <p:cNvPr id="1" name="Shape 55"/>
        <p:cNvGrpSpPr/>
        <p:nvPr/>
      </p:nvGrpSpPr>
      <p:grpSpPr>
        <a:xfrm>
          <a:off x="0" y="0"/>
          <a:ext cx="0" cy="0"/>
          <a:chOff x="0" y="0"/>
          <a:chExt cx="0" cy="0"/>
        </a:xfrm>
      </p:grpSpPr>
      <p:sp>
        <p:nvSpPr>
          <p:cNvPr id="56" name="Google Shape;56;p7"/>
          <p:cNvSpPr txBox="1">
            <a:spLocks noGrp="1"/>
          </p:cNvSpPr>
          <p:nvPr>
            <p:ph type="title"/>
          </p:nvPr>
        </p:nvSpPr>
        <p:spPr>
          <a:xfrm>
            <a:off x="0" y="0"/>
            <a:ext cx="12188952" cy="1143000"/>
          </a:xfrm>
          <a:prstGeom prst="rect">
            <a:avLst/>
          </a:prstGeom>
          <a:noFill/>
          <a:ln>
            <a:noFill/>
          </a:ln>
        </p:spPr>
        <p:txBody>
          <a:bodyPr spcFirstLastPara="1" wrap="square" lIns="466325" tIns="0" rIns="1143000" bIns="0" anchor="ctr" anchorCtr="0">
            <a:normAutofit/>
          </a:bodyPr>
          <a:lstStyle>
            <a:lvl1pPr lvl="0" algn="l">
              <a:lnSpc>
                <a:spcPct val="90000"/>
              </a:lnSpc>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7" name="Google Shape;57;p7"/>
          <p:cNvSpPr/>
          <p:nvPr/>
        </p:nvSpPr>
        <p:spPr>
          <a:xfrm>
            <a:off x="0" y="1145516"/>
            <a:ext cx="12192000" cy="73152"/>
          </a:xfrm>
          <a:prstGeom prst="rect">
            <a:avLst/>
          </a:prstGeom>
          <a:solidFill>
            <a:srgbClr val="CBA0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7"/>
          <p:cNvSpPr txBox="1">
            <a:spLocks noGrp="1"/>
          </p:cNvSpPr>
          <p:nvPr>
            <p:ph type="body" idx="1"/>
          </p:nvPr>
        </p:nvSpPr>
        <p:spPr>
          <a:xfrm>
            <a:off x="469784" y="1609344"/>
            <a:ext cx="11244082" cy="657225"/>
          </a:xfrm>
          <a:prstGeom prst="rect">
            <a:avLst/>
          </a:prstGeom>
          <a:noFill/>
          <a:ln>
            <a:noFill/>
          </a:ln>
        </p:spPr>
        <p:txBody>
          <a:bodyPr spcFirstLastPara="1" wrap="square" lIns="0" tIns="0" rIns="0" bIns="0" anchor="t" anchorCtr="0">
            <a:normAutofit/>
          </a:bodyPr>
          <a:lstStyle>
            <a:lvl1pPr marL="0" lvl="0" indent="0" algn="l">
              <a:lnSpc>
                <a:spcPct val="90000"/>
              </a:lnSpc>
              <a:spcBef>
                <a:spcPts val="1000"/>
              </a:spcBef>
              <a:spcAft>
                <a:spcPts val="0"/>
              </a:spcAft>
              <a:buSzPts val="4140"/>
              <a:buNone/>
              <a:defRPr sz="3600" b="1">
                <a:solidFill>
                  <a:srgbClr val="CBA052"/>
                </a:solidFill>
              </a:defRPr>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160"/>
              <a:buNone/>
              <a:defRPr sz="1800" b="1"/>
            </a:lvl3pPr>
            <a:lvl4pPr marL="1828800" lvl="3" indent="-228600" algn="l">
              <a:lnSpc>
                <a:spcPct val="90000"/>
              </a:lnSpc>
              <a:spcBef>
                <a:spcPts val="500"/>
              </a:spcBef>
              <a:spcAft>
                <a:spcPts val="0"/>
              </a:spcAft>
              <a:buSzPts val="1920"/>
              <a:buNone/>
              <a:defRPr sz="1600" b="1"/>
            </a:lvl4pPr>
            <a:lvl5pPr marL="2286000" lvl="4" indent="-228600" algn="l">
              <a:lnSpc>
                <a:spcPct val="90000"/>
              </a:lnSpc>
              <a:spcBef>
                <a:spcPts val="500"/>
              </a:spcBef>
              <a:spcAft>
                <a:spcPts val="0"/>
              </a:spcAft>
              <a:buSzPts val="19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59" name="Google Shape;59;p7"/>
          <p:cNvSpPr txBox="1">
            <a:spLocks noGrp="1"/>
          </p:cNvSpPr>
          <p:nvPr>
            <p:ph type="body" idx="2"/>
          </p:nvPr>
        </p:nvSpPr>
        <p:spPr>
          <a:xfrm>
            <a:off x="469784" y="2432304"/>
            <a:ext cx="11244082" cy="3739896"/>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0" name="Google Shape;60;p7"/>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62" name="Google Shape;62;p7"/>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63" name="Google Shape;63;p7"/>
          <p:cNvPicPr preferRelativeResize="0"/>
          <p:nvPr/>
        </p:nvPicPr>
        <p:blipFill rotWithShape="1">
          <a:blip r:embed="rId2">
            <a:alphaModFix/>
          </a:blip>
          <a:srcRect/>
          <a:stretch/>
        </p:blipFill>
        <p:spPr>
          <a:xfrm>
            <a:off x="9308592" y="6126723"/>
            <a:ext cx="2400297" cy="54451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erson with Title, Subtitle and Content">
  <p:cSld name="Person with Title, Subtitle and Content">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0" y="0"/>
            <a:ext cx="12188952" cy="1143000"/>
          </a:xfrm>
          <a:prstGeom prst="rect">
            <a:avLst/>
          </a:prstGeom>
          <a:noFill/>
          <a:ln>
            <a:noFill/>
          </a:ln>
        </p:spPr>
        <p:txBody>
          <a:bodyPr spcFirstLastPara="1" wrap="square" lIns="466325" tIns="0" rIns="1143000" bIns="0" anchor="ctr" anchorCtr="0">
            <a:normAutofit/>
          </a:bodyPr>
          <a:lstStyle>
            <a:lvl1pPr lvl="0" algn="l">
              <a:lnSpc>
                <a:spcPct val="90000"/>
              </a:lnSpc>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6" name="Google Shape;66;p8"/>
          <p:cNvSpPr/>
          <p:nvPr/>
        </p:nvSpPr>
        <p:spPr>
          <a:xfrm>
            <a:off x="0" y="1145516"/>
            <a:ext cx="12192000" cy="73152"/>
          </a:xfrm>
          <a:prstGeom prst="rect">
            <a:avLst/>
          </a:prstGeom>
          <a:solidFill>
            <a:srgbClr val="CBA0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8"/>
          <p:cNvSpPr txBox="1">
            <a:spLocks noGrp="1"/>
          </p:cNvSpPr>
          <p:nvPr>
            <p:ph type="body" idx="1"/>
          </p:nvPr>
        </p:nvSpPr>
        <p:spPr>
          <a:xfrm>
            <a:off x="3352800" y="1609344"/>
            <a:ext cx="8361066" cy="657225"/>
          </a:xfrm>
          <a:prstGeom prst="rect">
            <a:avLst/>
          </a:prstGeom>
          <a:noFill/>
          <a:ln>
            <a:noFill/>
          </a:ln>
        </p:spPr>
        <p:txBody>
          <a:bodyPr spcFirstLastPara="1" wrap="square" lIns="0" tIns="0" rIns="0" bIns="0" anchor="t" anchorCtr="0">
            <a:normAutofit/>
          </a:bodyPr>
          <a:lstStyle>
            <a:lvl1pPr marL="0" lvl="0" indent="0" algn="l">
              <a:lnSpc>
                <a:spcPct val="90000"/>
              </a:lnSpc>
              <a:spcBef>
                <a:spcPts val="1000"/>
              </a:spcBef>
              <a:spcAft>
                <a:spcPts val="0"/>
              </a:spcAft>
              <a:buSzPts val="4140"/>
              <a:buNone/>
              <a:defRPr sz="3600" b="1">
                <a:solidFill>
                  <a:srgbClr val="CBA052"/>
                </a:solidFill>
              </a:defRPr>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160"/>
              <a:buNone/>
              <a:defRPr sz="1800" b="1"/>
            </a:lvl3pPr>
            <a:lvl4pPr marL="1828800" lvl="3" indent="-228600" algn="l">
              <a:lnSpc>
                <a:spcPct val="90000"/>
              </a:lnSpc>
              <a:spcBef>
                <a:spcPts val="500"/>
              </a:spcBef>
              <a:spcAft>
                <a:spcPts val="0"/>
              </a:spcAft>
              <a:buSzPts val="1920"/>
              <a:buNone/>
              <a:defRPr sz="1600" b="1"/>
            </a:lvl4pPr>
            <a:lvl5pPr marL="2286000" lvl="4" indent="-228600" algn="l">
              <a:lnSpc>
                <a:spcPct val="90000"/>
              </a:lnSpc>
              <a:spcBef>
                <a:spcPts val="500"/>
              </a:spcBef>
              <a:spcAft>
                <a:spcPts val="0"/>
              </a:spcAft>
              <a:buSzPts val="19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68" name="Google Shape;68;p8"/>
          <p:cNvSpPr txBox="1">
            <a:spLocks noGrp="1"/>
          </p:cNvSpPr>
          <p:nvPr>
            <p:ph type="body" idx="2"/>
          </p:nvPr>
        </p:nvSpPr>
        <p:spPr>
          <a:xfrm>
            <a:off x="3352800" y="2432304"/>
            <a:ext cx="8361066" cy="3739896"/>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69" name="Google Shape;69;p8"/>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71" name="Google Shape;71;p8"/>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2" name="Google Shape;72;p8"/>
          <p:cNvSpPr>
            <a:spLocks noGrp="1"/>
          </p:cNvSpPr>
          <p:nvPr>
            <p:ph type="pic" idx="3"/>
          </p:nvPr>
        </p:nvSpPr>
        <p:spPr>
          <a:xfrm>
            <a:off x="469784" y="1608138"/>
            <a:ext cx="2430170" cy="3268662"/>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CBA052"/>
              </a:buClr>
              <a:buSzPts val="322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003B5C"/>
              </a:buClr>
              <a:buSzPts val="288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041E42"/>
              </a:buClr>
              <a:buSzPts val="2400"/>
              <a:buFont typeface="Calibri"/>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041E42"/>
              </a:buClr>
              <a:buSzPts val="2160"/>
              <a:buFont typeface="Calibri"/>
              <a:buChar char="&gt;"/>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041E42"/>
              </a:buClr>
              <a:buSzPts val="2160"/>
              <a:buFont typeface="Calibri"/>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dirty="0"/>
          </a:p>
        </p:txBody>
      </p:sp>
      <p:sp>
        <p:nvSpPr>
          <p:cNvPr id="73" name="Google Shape;73;p8"/>
          <p:cNvSpPr txBox="1">
            <a:spLocks noGrp="1"/>
          </p:cNvSpPr>
          <p:nvPr>
            <p:ph type="body" idx="4"/>
          </p:nvPr>
        </p:nvSpPr>
        <p:spPr>
          <a:xfrm>
            <a:off x="469900" y="5047621"/>
            <a:ext cx="2430054" cy="911510"/>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Font typeface="Arial" panose="020B0604020202020204" pitchFamily="34" charset="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pic>
        <p:nvPicPr>
          <p:cNvPr id="74" name="Google Shape;74;p8"/>
          <p:cNvPicPr preferRelativeResize="0"/>
          <p:nvPr/>
        </p:nvPicPr>
        <p:blipFill rotWithShape="1">
          <a:blip r:embed="rId2">
            <a:alphaModFix/>
          </a:blip>
          <a:srcRect/>
          <a:stretch/>
        </p:blipFill>
        <p:spPr>
          <a:xfrm>
            <a:off x="9308592" y="6126723"/>
            <a:ext cx="2400297" cy="54451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Sub-Header">
  <p:cSld name="Section Sub-Header">
    <p:spTree>
      <p:nvGrpSpPr>
        <p:cNvPr id="1" name="Shape 85"/>
        <p:cNvGrpSpPr/>
        <p:nvPr/>
      </p:nvGrpSpPr>
      <p:grpSpPr>
        <a:xfrm>
          <a:off x="0" y="0"/>
          <a:ext cx="0" cy="0"/>
          <a:chOff x="0" y="0"/>
          <a:chExt cx="0" cy="0"/>
        </a:xfrm>
      </p:grpSpPr>
      <p:sp>
        <p:nvSpPr>
          <p:cNvPr id="86" name="Google Shape;86;p10"/>
          <p:cNvSpPr>
            <a:spLocks noGrp="1"/>
          </p:cNvSpPr>
          <p:nvPr>
            <p:ph type="pic" idx="2"/>
          </p:nvPr>
        </p:nvSpPr>
        <p:spPr>
          <a:xfrm>
            <a:off x="0" y="0"/>
            <a:ext cx="12192000" cy="68580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CBA052"/>
              </a:buClr>
              <a:buSzPts val="322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003B5C"/>
              </a:buClr>
              <a:buSzPts val="288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041E42"/>
              </a:buClr>
              <a:buSzPts val="2400"/>
              <a:buFont typeface="Calibri"/>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041E42"/>
              </a:buClr>
              <a:buSzPts val="2160"/>
              <a:buFont typeface="Calibri"/>
              <a:buChar char="&gt;"/>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041E42"/>
              </a:buClr>
              <a:buSzPts val="2160"/>
              <a:buFont typeface="Calibri"/>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87" name="Google Shape;87;p10"/>
          <p:cNvSpPr txBox="1">
            <a:spLocks noGrp="1"/>
          </p:cNvSpPr>
          <p:nvPr>
            <p:ph type="title"/>
          </p:nvPr>
        </p:nvSpPr>
        <p:spPr>
          <a:xfrm>
            <a:off x="3048" y="4720053"/>
            <a:ext cx="12188952" cy="1600200"/>
          </a:xfrm>
          <a:prstGeom prst="rect">
            <a:avLst/>
          </a:prstGeom>
          <a:noFill/>
          <a:ln>
            <a:noFill/>
          </a:ln>
        </p:spPr>
        <p:txBody>
          <a:bodyPr spcFirstLastPara="1" wrap="square" lIns="2514600" tIns="246875" rIns="0" bIns="0" anchor="t" anchorCtr="0">
            <a:normAutofit/>
          </a:bodyPr>
          <a:lstStyle>
            <a:lvl1pPr lvl="0" algn="l">
              <a:lnSpc>
                <a:spcPct val="90000"/>
              </a:lnSpc>
              <a:spcBef>
                <a:spcPts val="0"/>
              </a:spcBef>
              <a:spcAft>
                <a:spcPts val="0"/>
              </a:spcAft>
              <a:buClr>
                <a:schemeClr val="lt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8" name="Google Shape;88;p10"/>
          <p:cNvSpPr txBox="1">
            <a:spLocks noGrp="1"/>
          </p:cNvSpPr>
          <p:nvPr>
            <p:ph type="body" idx="1"/>
          </p:nvPr>
        </p:nvSpPr>
        <p:spPr>
          <a:xfrm>
            <a:off x="0" y="5844765"/>
            <a:ext cx="12192000" cy="475488"/>
          </a:xfrm>
          <a:prstGeom prst="rect">
            <a:avLst/>
          </a:prstGeom>
          <a:solidFill>
            <a:srgbClr val="CBA052"/>
          </a:solidFill>
          <a:ln>
            <a:noFill/>
          </a:ln>
        </p:spPr>
        <p:txBody>
          <a:bodyPr spcFirstLastPara="1" wrap="square" lIns="2560300" tIns="0" rIns="0" bIns="0" anchor="ctr" anchorCtr="0">
            <a:normAutofit/>
          </a:bodyPr>
          <a:lstStyle>
            <a:lvl1pPr marL="457200" lvl="0" indent="-228600" algn="l">
              <a:lnSpc>
                <a:spcPct val="90000"/>
              </a:lnSpc>
              <a:spcBef>
                <a:spcPts val="1000"/>
              </a:spcBef>
              <a:spcAft>
                <a:spcPts val="0"/>
              </a:spcAft>
              <a:buSzPts val="3220"/>
              <a:buNone/>
              <a:defRPr sz="2800" cap="none">
                <a:solidFill>
                  <a:schemeClr val="lt1"/>
                </a:solidFill>
              </a:defRPr>
            </a:lvl1pPr>
            <a:lvl2pPr marL="914400" lvl="1" indent="-228600" algn="l">
              <a:lnSpc>
                <a:spcPct val="90000"/>
              </a:lnSpc>
              <a:spcBef>
                <a:spcPts val="500"/>
              </a:spcBef>
              <a:spcAft>
                <a:spcPts val="0"/>
              </a:spcAft>
              <a:buSzPts val="2400"/>
              <a:buNone/>
              <a:defRPr sz="2000">
                <a:solidFill>
                  <a:srgbClr val="888888"/>
                </a:solidFill>
              </a:defRPr>
            </a:lvl2pPr>
            <a:lvl3pPr marL="1371600" lvl="2" indent="-228600" algn="l">
              <a:lnSpc>
                <a:spcPct val="90000"/>
              </a:lnSpc>
              <a:spcBef>
                <a:spcPts val="500"/>
              </a:spcBef>
              <a:spcAft>
                <a:spcPts val="0"/>
              </a:spcAft>
              <a:buSzPts val="2160"/>
              <a:buNone/>
              <a:defRPr sz="1800">
                <a:solidFill>
                  <a:srgbClr val="888888"/>
                </a:solidFill>
              </a:defRPr>
            </a:lvl3pPr>
            <a:lvl4pPr marL="1828800" lvl="3" indent="-228600" algn="l">
              <a:lnSpc>
                <a:spcPct val="90000"/>
              </a:lnSpc>
              <a:spcBef>
                <a:spcPts val="500"/>
              </a:spcBef>
              <a:spcAft>
                <a:spcPts val="0"/>
              </a:spcAft>
              <a:buSzPts val="1920"/>
              <a:buNone/>
              <a:defRPr sz="1600">
                <a:solidFill>
                  <a:srgbClr val="888888"/>
                </a:solidFill>
              </a:defRPr>
            </a:lvl4pPr>
            <a:lvl5pPr marL="2286000" lvl="4" indent="-228600" algn="l">
              <a:lnSpc>
                <a:spcPct val="90000"/>
              </a:lnSpc>
              <a:spcBef>
                <a:spcPts val="500"/>
              </a:spcBef>
              <a:spcAft>
                <a:spcPts val="0"/>
              </a:spcAft>
              <a:buSzPts val="192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89" name="Google Shape;89;p10"/>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91" name="Google Shape;91;p10"/>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92" name="Google Shape;92;p10"/>
          <p:cNvSpPr>
            <a:spLocks noGrp="1"/>
          </p:cNvSpPr>
          <p:nvPr>
            <p:ph type="pic" idx="3"/>
          </p:nvPr>
        </p:nvSpPr>
        <p:spPr>
          <a:xfrm>
            <a:off x="469784" y="4720053"/>
            <a:ext cx="1600200" cy="1600200"/>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rgbClr val="CBA052"/>
              </a:buClr>
              <a:buSzPts val="322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rgbClr val="003B5C"/>
              </a:buClr>
              <a:buSzPts val="288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rgbClr val="041E42"/>
              </a:buClr>
              <a:buSzPts val="2400"/>
              <a:buFont typeface="Calibri"/>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rgbClr val="041E42"/>
              </a:buClr>
              <a:buSzPts val="2160"/>
              <a:buFont typeface="Calibri"/>
              <a:buChar char="&gt;"/>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rgbClr val="041E42"/>
              </a:buClr>
              <a:buSzPts val="2160"/>
              <a:buFont typeface="Calibri"/>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US"/>
              <a:t>Click icon to add picture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Photo" type="twoObj">
  <p:cSld name="TWO_OBJECTS">
    <p:spTree>
      <p:nvGrpSpPr>
        <p:cNvPr id="1" name="Shape 93"/>
        <p:cNvGrpSpPr/>
        <p:nvPr/>
      </p:nvGrpSpPr>
      <p:grpSpPr>
        <a:xfrm>
          <a:off x="0" y="0"/>
          <a:ext cx="0" cy="0"/>
          <a:chOff x="0" y="0"/>
          <a:chExt cx="0" cy="0"/>
        </a:xfrm>
      </p:grpSpPr>
      <p:sp>
        <p:nvSpPr>
          <p:cNvPr id="94" name="Google Shape;94;p11"/>
          <p:cNvSpPr/>
          <p:nvPr/>
        </p:nvSpPr>
        <p:spPr>
          <a:xfrm>
            <a:off x="0" y="1145516"/>
            <a:ext cx="12192000" cy="73152"/>
          </a:xfrm>
          <a:prstGeom prst="rect">
            <a:avLst/>
          </a:prstGeom>
          <a:solidFill>
            <a:srgbClr val="CBA0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1"/>
          <p:cNvSpPr txBox="1">
            <a:spLocks noGrp="1"/>
          </p:cNvSpPr>
          <p:nvPr>
            <p:ph type="title"/>
          </p:nvPr>
        </p:nvSpPr>
        <p:spPr>
          <a:xfrm>
            <a:off x="0" y="0"/>
            <a:ext cx="12188952" cy="1143000"/>
          </a:xfrm>
          <a:prstGeom prst="rect">
            <a:avLst/>
          </a:prstGeom>
          <a:noFill/>
          <a:ln>
            <a:noFill/>
          </a:ln>
        </p:spPr>
        <p:txBody>
          <a:bodyPr spcFirstLastPara="1" wrap="square" lIns="466325" tIns="0" rIns="1143000" bIns="0" anchor="ctr" anchorCtr="0">
            <a:normAutofit/>
          </a:bodyPr>
          <a:lstStyle>
            <a:lvl1pPr lvl="0" algn="l">
              <a:lnSpc>
                <a:spcPct val="90000"/>
              </a:lnSpc>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96" name="Google Shape;96;p11"/>
          <p:cNvSpPr txBox="1">
            <a:spLocks noGrp="1"/>
          </p:cNvSpPr>
          <p:nvPr>
            <p:ph type="body" idx="1"/>
          </p:nvPr>
        </p:nvSpPr>
        <p:spPr>
          <a:xfrm>
            <a:off x="469784" y="1609344"/>
            <a:ext cx="5247728" cy="4572000"/>
          </a:xfrm>
          <a:prstGeom prst="rect">
            <a:avLst/>
          </a:prstGeom>
          <a:noFill/>
          <a:ln>
            <a:noFill/>
          </a:ln>
        </p:spPr>
        <p:txBody>
          <a:bodyPr spcFirstLastPara="1" wrap="square" lIns="0" tIns="0" rIns="0" bIns="0" anchor="t" anchorCtr="0">
            <a:normAutofit/>
          </a:bodyPr>
          <a:lstStyle>
            <a:lvl1pPr marL="457200" lvl="0" indent="-360045" algn="l">
              <a:lnSpc>
                <a:spcPct val="90000"/>
              </a:lnSpc>
              <a:spcBef>
                <a:spcPts val="1000"/>
              </a:spcBef>
              <a:spcAft>
                <a:spcPts val="0"/>
              </a:spcAft>
              <a:buSzPts val="207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7" name="Google Shape;97;p11"/>
          <p:cNvSpPr txBox="1">
            <a:spLocks noGrp="1"/>
          </p:cNvSpPr>
          <p:nvPr>
            <p:ph type="body" idx="2"/>
          </p:nvPr>
        </p:nvSpPr>
        <p:spPr>
          <a:xfrm>
            <a:off x="6280218" y="1215090"/>
            <a:ext cx="5911782" cy="5642910"/>
          </a:xfrm>
          <a:prstGeom prst="rect">
            <a:avLst/>
          </a:prstGeom>
          <a:noFill/>
          <a:ln>
            <a:noFill/>
          </a:ln>
        </p:spPr>
        <p:txBody>
          <a:bodyPr spcFirstLastPara="1" wrap="square" lIns="0" tIns="0" rIns="0" bIns="0" anchor="t" anchorCtr="0">
            <a:normAutofit/>
          </a:bodyPr>
          <a:lstStyle>
            <a:lvl1pPr marL="457200" lvl="0" indent="-360045" algn="l">
              <a:lnSpc>
                <a:spcPct val="90000"/>
              </a:lnSpc>
              <a:spcBef>
                <a:spcPts val="1000"/>
              </a:spcBef>
              <a:spcAft>
                <a:spcPts val="0"/>
              </a:spcAft>
              <a:buSzPts val="207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98" name="Google Shape;98;p11"/>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ftr" idx="11"/>
          </p:nvPr>
        </p:nvSpPr>
        <p:spPr>
          <a:xfrm>
            <a:off x="1292049" y="6326206"/>
            <a:ext cx="4716866" cy="365125"/>
          </a:xfrm>
          <a:prstGeom prst="rect">
            <a:avLst/>
          </a:prstGeom>
          <a:noFill/>
          <a:ln>
            <a:noFill/>
          </a:ln>
        </p:spPr>
        <p:txBody>
          <a:bodyPr spcFirstLastPara="1" wrap="square" lIns="0" tIns="0" rIns="0" bIns="18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100" name="Google Shape;100;p11"/>
          <p:cNvSpPr txBox="1">
            <a:spLocks noGrp="1"/>
          </p:cNvSpPr>
          <p:nvPr>
            <p:ph type="sldNum" idx="12"/>
          </p:nvPr>
        </p:nvSpPr>
        <p:spPr>
          <a:xfrm>
            <a:off x="469784" y="6326206"/>
            <a:ext cx="651446" cy="365125"/>
          </a:xfrm>
          <a:prstGeom prst="rect">
            <a:avLst/>
          </a:prstGeom>
          <a:noFill/>
          <a:ln>
            <a:noFill/>
          </a:ln>
        </p:spPr>
        <p:txBody>
          <a:bodyPr spcFirstLastPara="1" wrap="square" lIns="0" tIns="0" rIns="0" bIns="18275"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and Photo 2">
  <p:cSld name="Content and Photo 2">
    <p:spTree>
      <p:nvGrpSpPr>
        <p:cNvPr id="1" name="Shape 101"/>
        <p:cNvGrpSpPr/>
        <p:nvPr/>
      </p:nvGrpSpPr>
      <p:grpSpPr>
        <a:xfrm>
          <a:off x="0" y="0"/>
          <a:ext cx="0" cy="0"/>
          <a:chOff x="0" y="0"/>
          <a:chExt cx="0" cy="0"/>
        </a:xfrm>
      </p:grpSpPr>
      <p:sp>
        <p:nvSpPr>
          <p:cNvPr id="102" name="Google Shape;102;p12"/>
          <p:cNvSpPr txBox="1">
            <a:spLocks noGrp="1"/>
          </p:cNvSpPr>
          <p:nvPr>
            <p:ph type="title"/>
          </p:nvPr>
        </p:nvSpPr>
        <p:spPr>
          <a:xfrm>
            <a:off x="0" y="0"/>
            <a:ext cx="12188952" cy="1143000"/>
          </a:xfrm>
          <a:prstGeom prst="rect">
            <a:avLst/>
          </a:prstGeom>
          <a:noFill/>
          <a:ln>
            <a:noFill/>
          </a:ln>
        </p:spPr>
        <p:txBody>
          <a:bodyPr spcFirstLastPara="1" wrap="square" lIns="466325" tIns="0" rIns="1143000" bIns="0" anchor="ctr" anchorCtr="0">
            <a:normAutofit/>
          </a:bodyPr>
          <a:lstStyle>
            <a:lvl1pPr lvl="0" algn="l">
              <a:lnSpc>
                <a:spcPct val="90000"/>
              </a:lnSpc>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03" name="Google Shape;103;p12"/>
          <p:cNvSpPr/>
          <p:nvPr/>
        </p:nvSpPr>
        <p:spPr>
          <a:xfrm>
            <a:off x="0" y="1145516"/>
            <a:ext cx="12192000" cy="73152"/>
          </a:xfrm>
          <a:prstGeom prst="rect">
            <a:avLst/>
          </a:prstGeom>
          <a:solidFill>
            <a:srgbClr val="CBA0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12"/>
          <p:cNvSpPr txBox="1">
            <a:spLocks noGrp="1"/>
          </p:cNvSpPr>
          <p:nvPr>
            <p:ph type="body" idx="1"/>
          </p:nvPr>
        </p:nvSpPr>
        <p:spPr>
          <a:xfrm>
            <a:off x="469784" y="1609344"/>
            <a:ext cx="5245518" cy="657225"/>
          </a:xfrm>
          <a:prstGeom prst="rect">
            <a:avLst/>
          </a:prstGeom>
          <a:noFill/>
          <a:ln>
            <a:noFill/>
          </a:ln>
        </p:spPr>
        <p:txBody>
          <a:bodyPr spcFirstLastPara="1" wrap="square" lIns="0" tIns="0" rIns="0" bIns="0" anchor="t" anchorCtr="0">
            <a:normAutofit/>
          </a:bodyPr>
          <a:lstStyle>
            <a:lvl1pPr marL="0" lvl="0" indent="0" algn="l">
              <a:lnSpc>
                <a:spcPct val="90000"/>
              </a:lnSpc>
              <a:spcBef>
                <a:spcPts val="1000"/>
              </a:spcBef>
              <a:spcAft>
                <a:spcPts val="0"/>
              </a:spcAft>
              <a:buSzPts val="3680"/>
              <a:buNone/>
              <a:defRPr sz="3200" b="1">
                <a:solidFill>
                  <a:srgbClr val="CBA052"/>
                </a:solidFill>
              </a:defRPr>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160"/>
              <a:buNone/>
              <a:defRPr sz="1800" b="1"/>
            </a:lvl3pPr>
            <a:lvl4pPr marL="1828800" lvl="3" indent="-228600" algn="l">
              <a:lnSpc>
                <a:spcPct val="90000"/>
              </a:lnSpc>
              <a:spcBef>
                <a:spcPts val="500"/>
              </a:spcBef>
              <a:spcAft>
                <a:spcPts val="0"/>
              </a:spcAft>
              <a:buSzPts val="1920"/>
              <a:buNone/>
              <a:defRPr sz="1600" b="1"/>
            </a:lvl4pPr>
            <a:lvl5pPr marL="2286000" lvl="4" indent="-228600" algn="l">
              <a:lnSpc>
                <a:spcPct val="90000"/>
              </a:lnSpc>
              <a:spcBef>
                <a:spcPts val="500"/>
              </a:spcBef>
              <a:spcAft>
                <a:spcPts val="0"/>
              </a:spcAft>
              <a:buSzPts val="19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05" name="Google Shape;105;p12"/>
          <p:cNvSpPr txBox="1">
            <a:spLocks noGrp="1"/>
          </p:cNvSpPr>
          <p:nvPr>
            <p:ph type="body" idx="2"/>
          </p:nvPr>
        </p:nvSpPr>
        <p:spPr>
          <a:xfrm>
            <a:off x="469784" y="2432304"/>
            <a:ext cx="5245518" cy="3739896"/>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06" name="Google Shape;106;p12"/>
          <p:cNvSpPr txBox="1">
            <a:spLocks noGrp="1"/>
          </p:cNvSpPr>
          <p:nvPr>
            <p:ph type="body" idx="3"/>
          </p:nvPr>
        </p:nvSpPr>
        <p:spPr>
          <a:xfrm>
            <a:off x="6270170" y="1216152"/>
            <a:ext cx="5916168" cy="5641848"/>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07" name="Google Shape;107;p12"/>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2"/>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109" name="Google Shape;109;p12"/>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0" y="0"/>
            <a:ext cx="12188952" cy="1143000"/>
          </a:xfrm>
          <a:prstGeom prst="rect">
            <a:avLst/>
          </a:prstGeom>
          <a:noFill/>
          <a:ln>
            <a:noFill/>
          </a:ln>
        </p:spPr>
        <p:txBody>
          <a:bodyPr spcFirstLastPara="1" wrap="square" lIns="466325" tIns="0" rIns="1143000" bIns="0" anchor="ctr" anchorCtr="0">
            <a:normAutofit/>
          </a:bodyPr>
          <a:lstStyle>
            <a:lvl1pPr lvl="0" algn="l">
              <a:lnSpc>
                <a:spcPct val="90000"/>
              </a:lnSpc>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21" name="Google Shape;121;p14"/>
          <p:cNvSpPr/>
          <p:nvPr/>
        </p:nvSpPr>
        <p:spPr>
          <a:xfrm>
            <a:off x="0" y="1145516"/>
            <a:ext cx="12192000" cy="73152"/>
          </a:xfrm>
          <a:prstGeom prst="rect">
            <a:avLst/>
          </a:prstGeom>
          <a:solidFill>
            <a:srgbClr val="CBA0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14"/>
          <p:cNvSpPr txBox="1">
            <a:spLocks noGrp="1"/>
          </p:cNvSpPr>
          <p:nvPr>
            <p:ph type="body" idx="1"/>
          </p:nvPr>
        </p:nvSpPr>
        <p:spPr>
          <a:xfrm>
            <a:off x="469784" y="1610827"/>
            <a:ext cx="5527792" cy="657225"/>
          </a:xfrm>
          <a:prstGeom prst="rect">
            <a:avLst/>
          </a:prstGeom>
          <a:noFill/>
          <a:ln>
            <a:noFill/>
          </a:ln>
        </p:spPr>
        <p:txBody>
          <a:bodyPr spcFirstLastPara="1" wrap="square" lIns="0" tIns="0" rIns="0" bIns="0" anchor="t" anchorCtr="0">
            <a:normAutofit/>
          </a:bodyPr>
          <a:lstStyle>
            <a:lvl1pPr marL="0" lvl="0" indent="0" algn="l">
              <a:lnSpc>
                <a:spcPct val="90000"/>
              </a:lnSpc>
              <a:spcBef>
                <a:spcPts val="1000"/>
              </a:spcBef>
              <a:spcAft>
                <a:spcPts val="0"/>
              </a:spcAft>
              <a:buSzPts val="3680"/>
              <a:buNone/>
              <a:defRPr sz="3200" b="1">
                <a:solidFill>
                  <a:srgbClr val="CBA052"/>
                </a:solidFill>
              </a:defRPr>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160"/>
              <a:buNone/>
              <a:defRPr sz="1800" b="1"/>
            </a:lvl3pPr>
            <a:lvl4pPr marL="1828800" lvl="3" indent="-228600" algn="l">
              <a:lnSpc>
                <a:spcPct val="90000"/>
              </a:lnSpc>
              <a:spcBef>
                <a:spcPts val="500"/>
              </a:spcBef>
              <a:spcAft>
                <a:spcPts val="0"/>
              </a:spcAft>
              <a:buSzPts val="1920"/>
              <a:buNone/>
              <a:defRPr sz="1600" b="1"/>
            </a:lvl4pPr>
            <a:lvl5pPr marL="2286000" lvl="4" indent="-228600" algn="l">
              <a:lnSpc>
                <a:spcPct val="90000"/>
              </a:lnSpc>
              <a:spcBef>
                <a:spcPts val="500"/>
              </a:spcBef>
              <a:spcAft>
                <a:spcPts val="0"/>
              </a:spcAft>
              <a:buSzPts val="19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23" name="Google Shape;123;p14"/>
          <p:cNvSpPr txBox="1">
            <a:spLocks noGrp="1"/>
          </p:cNvSpPr>
          <p:nvPr>
            <p:ph type="body" idx="2"/>
          </p:nvPr>
        </p:nvSpPr>
        <p:spPr>
          <a:xfrm>
            <a:off x="469784" y="2434738"/>
            <a:ext cx="5527792" cy="3734949"/>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4" name="Google Shape;124;p14"/>
          <p:cNvSpPr txBox="1">
            <a:spLocks noGrp="1"/>
          </p:cNvSpPr>
          <p:nvPr>
            <p:ph type="body" idx="3"/>
          </p:nvPr>
        </p:nvSpPr>
        <p:spPr>
          <a:xfrm>
            <a:off x="6172198" y="1610827"/>
            <a:ext cx="5541667" cy="657225"/>
          </a:xfrm>
          <a:prstGeom prst="rect">
            <a:avLst/>
          </a:prstGeom>
          <a:noFill/>
          <a:ln>
            <a:noFill/>
          </a:ln>
        </p:spPr>
        <p:txBody>
          <a:bodyPr spcFirstLastPara="1" wrap="square" lIns="0" tIns="0" rIns="0" bIns="0" anchor="t" anchorCtr="0">
            <a:normAutofit/>
          </a:bodyPr>
          <a:lstStyle>
            <a:lvl1pPr marL="0" lvl="0" indent="0" algn="l">
              <a:lnSpc>
                <a:spcPct val="90000"/>
              </a:lnSpc>
              <a:spcBef>
                <a:spcPts val="1000"/>
              </a:spcBef>
              <a:spcAft>
                <a:spcPts val="0"/>
              </a:spcAft>
              <a:buSzPts val="3680"/>
              <a:buNone/>
              <a:defRPr sz="3200" b="1">
                <a:solidFill>
                  <a:srgbClr val="CBA052"/>
                </a:solidFill>
              </a:defRPr>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160"/>
              <a:buNone/>
              <a:defRPr sz="1800" b="1"/>
            </a:lvl3pPr>
            <a:lvl4pPr marL="1828800" lvl="3" indent="-228600" algn="l">
              <a:lnSpc>
                <a:spcPct val="90000"/>
              </a:lnSpc>
              <a:spcBef>
                <a:spcPts val="500"/>
              </a:spcBef>
              <a:spcAft>
                <a:spcPts val="0"/>
              </a:spcAft>
              <a:buSzPts val="1920"/>
              <a:buNone/>
              <a:defRPr sz="1600" b="1"/>
            </a:lvl4pPr>
            <a:lvl5pPr marL="2286000" lvl="4" indent="-228600" algn="l">
              <a:lnSpc>
                <a:spcPct val="90000"/>
              </a:lnSpc>
              <a:spcBef>
                <a:spcPts val="500"/>
              </a:spcBef>
              <a:spcAft>
                <a:spcPts val="0"/>
              </a:spcAft>
              <a:buSzPts val="19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25" name="Google Shape;125;p14"/>
          <p:cNvSpPr txBox="1">
            <a:spLocks noGrp="1"/>
          </p:cNvSpPr>
          <p:nvPr>
            <p:ph type="body" idx="4"/>
          </p:nvPr>
        </p:nvSpPr>
        <p:spPr>
          <a:xfrm>
            <a:off x="6172199" y="2434739"/>
            <a:ext cx="5541666" cy="3734948"/>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26" name="Google Shape;126;p14"/>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4"/>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128" name="Google Shape;128;p14"/>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29" name="Google Shape;129;p14"/>
          <p:cNvPicPr preferRelativeResize="0"/>
          <p:nvPr/>
        </p:nvPicPr>
        <p:blipFill rotWithShape="1">
          <a:blip r:embed="rId2">
            <a:alphaModFix/>
          </a:blip>
          <a:srcRect/>
          <a:stretch/>
        </p:blipFill>
        <p:spPr>
          <a:xfrm>
            <a:off x="9308592" y="6126723"/>
            <a:ext cx="2400297" cy="54451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2">
  <p:cSld name="Comparison 2">
    <p:spTree>
      <p:nvGrpSpPr>
        <p:cNvPr id="1" name="Shape 130"/>
        <p:cNvGrpSpPr/>
        <p:nvPr/>
      </p:nvGrpSpPr>
      <p:grpSpPr>
        <a:xfrm>
          <a:off x="0" y="0"/>
          <a:ext cx="0" cy="0"/>
          <a:chOff x="0" y="0"/>
          <a:chExt cx="0" cy="0"/>
        </a:xfrm>
      </p:grpSpPr>
      <p:sp>
        <p:nvSpPr>
          <p:cNvPr id="131" name="Google Shape;131;p15"/>
          <p:cNvSpPr txBox="1">
            <a:spLocks noGrp="1"/>
          </p:cNvSpPr>
          <p:nvPr>
            <p:ph type="title"/>
          </p:nvPr>
        </p:nvSpPr>
        <p:spPr>
          <a:xfrm>
            <a:off x="0" y="0"/>
            <a:ext cx="12188952" cy="1143000"/>
          </a:xfrm>
          <a:prstGeom prst="rect">
            <a:avLst/>
          </a:prstGeom>
          <a:noFill/>
          <a:ln>
            <a:noFill/>
          </a:ln>
        </p:spPr>
        <p:txBody>
          <a:bodyPr spcFirstLastPara="1" wrap="square" lIns="466325" tIns="0" rIns="1143000" bIns="0" anchor="ctr" anchorCtr="0">
            <a:normAutofit/>
          </a:bodyPr>
          <a:lstStyle>
            <a:lvl1pPr lvl="0" algn="l">
              <a:lnSpc>
                <a:spcPct val="90000"/>
              </a:lnSpc>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dirty="0"/>
          </a:p>
        </p:txBody>
      </p:sp>
      <p:sp>
        <p:nvSpPr>
          <p:cNvPr id="132" name="Google Shape;132;p15"/>
          <p:cNvSpPr/>
          <p:nvPr/>
        </p:nvSpPr>
        <p:spPr>
          <a:xfrm>
            <a:off x="0" y="1145516"/>
            <a:ext cx="12192000" cy="73152"/>
          </a:xfrm>
          <a:prstGeom prst="rect">
            <a:avLst/>
          </a:prstGeom>
          <a:solidFill>
            <a:srgbClr val="CBA0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15"/>
          <p:cNvSpPr txBox="1">
            <a:spLocks noGrp="1"/>
          </p:cNvSpPr>
          <p:nvPr>
            <p:ph type="body" idx="1"/>
          </p:nvPr>
        </p:nvSpPr>
        <p:spPr>
          <a:xfrm>
            <a:off x="469784" y="1609344"/>
            <a:ext cx="11244082" cy="657225"/>
          </a:xfrm>
          <a:prstGeom prst="rect">
            <a:avLst/>
          </a:prstGeom>
          <a:noFill/>
          <a:ln>
            <a:noFill/>
          </a:ln>
        </p:spPr>
        <p:txBody>
          <a:bodyPr spcFirstLastPara="1" wrap="square" lIns="0" tIns="0" rIns="0" bIns="0" anchor="t" anchorCtr="0">
            <a:normAutofit/>
          </a:bodyPr>
          <a:lstStyle>
            <a:lvl1pPr marL="0" lvl="0" indent="0" algn="l">
              <a:lnSpc>
                <a:spcPct val="90000"/>
              </a:lnSpc>
              <a:spcBef>
                <a:spcPts val="1000"/>
              </a:spcBef>
              <a:spcAft>
                <a:spcPts val="0"/>
              </a:spcAft>
              <a:buSzPts val="4140"/>
              <a:buNone/>
              <a:defRPr sz="3600" b="1">
                <a:solidFill>
                  <a:srgbClr val="CBA052"/>
                </a:solidFill>
              </a:defRPr>
            </a:lvl1pPr>
            <a:lvl2pPr marL="914400" lvl="1" indent="-228600" algn="l">
              <a:lnSpc>
                <a:spcPct val="90000"/>
              </a:lnSpc>
              <a:spcBef>
                <a:spcPts val="500"/>
              </a:spcBef>
              <a:spcAft>
                <a:spcPts val="0"/>
              </a:spcAft>
              <a:buSzPts val="2400"/>
              <a:buNone/>
              <a:defRPr sz="2000" b="1"/>
            </a:lvl2pPr>
            <a:lvl3pPr marL="1371600" lvl="2" indent="-228600" algn="l">
              <a:lnSpc>
                <a:spcPct val="90000"/>
              </a:lnSpc>
              <a:spcBef>
                <a:spcPts val="500"/>
              </a:spcBef>
              <a:spcAft>
                <a:spcPts val="0"/>
              </a:spcAft>
              <a:buSzPts val="2160"/>
              <a:buNone/>
              <a:defRPr sz="1800" b="1"/>
            </a:lvl3pPr>
            <a:lvl4pPr marL="1828800" lvl="3" indent="-228600" algn="l">
              <a:lnSpc>
                <a:spcPct val="90000"/>
              </a:lnSpc>
              <a:spcBef>
                <a:spcPts val="500"/>
              </a:spcBef>
              <a:spcAft>
                <a:spcPts val="0"/>
              </a:spcAft>
              <a:buSzPts val="1920"/>
              <a:buNone/>
              <a:defRPr sz="1600" b="1"/>
            </a:lvl4pPr>
            <a:lvl5pPr marL="2286000" lvl="4" indent="-228600" algn="l">
              <a:lnSpc>
                <a:spcPct val="90000"/>
              </a:lnSpc>
              <a:spcBef>
                <a:spcPts val="500"/>
              </a:spcBef>
              <a:spcAft>
                <a:spcPts val="0"/>
              </a:spcAft>
              <a:buSzPts val="192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134" name="Google Shape;134;p15"/>
          <p:cNvSpPr txBox="1">
            <a:spLocks noGrp="1"/>
          </p:cNvSpPr>
          <p:nvPr>
            <p:ph type="body" idx="2"/>
          </p:nvPr>
        </p:nvSpPr>
        <p:spPr>
          <a:xfrm>
            <a:off x="469784" y="2432304"/>
            <a:ext cx="5527792" cy="3739896"/>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5" name="Google Shape;135;p15"/>
          <p:cNvSpPr txBox="1">
            <a:spLocks noGrp="1"/>
          </p:cNvSpPr>
          <p:nvPr>
            <p:ph type="body" idx="3"/>
          </p:nvPr>
        </p:nvSpPr>
        <p:spPr>
          <a:xfrm>
            <a:off x="6172198" y="2432304"/>
            <a:ext cx="5541668" cy="3739896"/>
          </a:xfrm>
          <a:prstGeom prst="rect">
            <a:avLst/>
          </a:prstGeom>
          <a:noFill/>
          <a:ln>
            <a:noFill/>
          </a:ln>
        </p:spPr>
        <p:txBody>
          <a:bodyPr spcFirstLastPara="1" wrap="square" lIns="0" tIns="0" rIns="0" bIns="0" anchor="t" anchorCtr="0">
            <a:normAutofit/>
          </a:bodyPr>
          <a:lstStyle>
            <a:lvl1pPr marL="457200" lvl="0" indent="-457200" algn="l">
              <a:lnSpc>
                <a:spcPct val="90000"/>
              </a:lnSpc>
              <a:spcBef>
                <a:spcPts val="1000"/>
              </a:spcBef>
              <a:spcAft>
                <a:spcPts val="0"/>
              </a:spcAft>
              <a:buSzPct val="115000"/>
              <a:buChar char="•"/>
              <a:defRPr/>
            </a:lvl1pPr>
            <a:lvl2pPr marL="914400" lvl="1" indent="-365760" algn="l">
              <a:lnSpc>
                <a:spcPct val="90000"/>
              </a:lnSpc>
              <a:spcBef>
                <a:spcPts val="500"/>
              </a:spcBef>
              <a:spcAft>
                <a:spcPts val="0"/>
              </a:spcAft>
              <a:buSzPts val="2160"/>
              <a:buChar char="•"/>
              <a:defRPr/>
            </a:lvl2pPr>
            <a:lvl3pPr marL="1371600" lvl="2" indent="-365760" algn="l">
              <a:lnSpc>
                <a:spcPct val="90000"/>
              </a:lnSpc>
              <a:spcBef>
                <a:spcPts val="500"/>
              </a:spcBef>
              <a:spcAft>
                <a:spcPts val="0"/>
              </a:spcAft>
              <a:buSzPts val="2160"/>
              <a:buChar char="‒"/>
              <a:defRPr/>
            </a:lvl3pPr>
            <a:lvl4pPr marL="1828800" lvl="3" indent="-365760" algn="l">
              <a:lnSpc>
                <a:spcPct val="90000"/>
              </a:lnSpc>
              <a:spcBef>
                <a:spcPts val="500"/>
              </a:spcBef>
              <a:spcAft>
                <a:spcPts val="0"/>
              </a:spcAft>
              <a:buSzPts val="2160"/>
              <a:buChar char="&gt;"/>
              <a:defRPr/>
            </a:lvl4pPr>
            <a:lvl5pPr marL="2286000" lvl="4" indent="-365760" algn="l">
              <a:lnSpc>
                <a:spcPct val="90000"/>
              </a:lnSpc>
              <a:spcBef>
                <a:spcPts val="500"/>
              </a:spcBef>
              <a:spcAft>
                <a:spcPts val="0"/>
              </a:spcAft>
              <a:buSzPts val="216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36" name="Google Shape;136;p15"/>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5"/>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US"/>
              <a:t>Budget FY 2023</a:t>
            </a:r>
            <a:endParaRPr/>
          </a:p>
        </p:txBody>
      </p:sp>
      <p:sp>
        <p:nvSpPr>
          <p:cNvPr id="138" name="Google Shape;138;p15"/>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139" name="Google Shape;139;p15"/>
          <p:cNvPicPr preferRelativeResize="0"/>
          <p:nvPr/>
        </p:nvPicPr>
        <p:blipFill rotWithShape="1">
          <a:blip r:embed="rId2">
            <a:alphaModFix/>
          </a:blip>
          <a:srcRect/>
          <a:stretch/>
        </p:blipFill>
        <p:spPr>
          <a:xfrm>
            <a:off x="9308592" y="6126723"/>
            <a:ext cx="2400297" cy="54451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48" y="0"/>
            <a:ext cx="12188952" cy="1143000"/>
          </a:xfrm>
          <a:prstGeom prst="rect">
            <a:avLst/>
          </a:prstGeom>
          <a:noFill/>
          <a:ln>
            <a:noFill/>
          </a:ln>
        </p:spPr>
        <p:txBody>
          <a:bodyPr spcFirstLastPara="1" wrap="square" lIns="0" tIns="0" rIns="0" bIns="0" anchor="ctr" anchorCtr="0">
            <a:normAutofit/>
          </a:bodyPr>
          <a:lstStyle>
            <a:lvl1pPr marR="0" lvl="0" algn="l" rtl="0">
              <a:lnSpc>
                <a:spcPct val="90000"/>
              </a:lnSpc>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1"/>
          <p:cNvSpPr txBox="1">
            <a:spLocks noGrp="1"/>
          </p:cNvSpPr>
          <p:nvPr>
            <p:ph type="body" idx="1"/>
          </p:nvPr>
        </p:nvSpPr>
        <p:spPr>
          <a:xfrm>
            <a:off x="469784" y="1825625"/>
            <a:ext cx="11244082" cy="4351338"/>
          </a:xfrm>
          <a:prstGeom prst="rect">
            <a:avLst/>
          </a:prstGeom>
          <a:noFill/>
          <a:ln>
            <a:noFill/>
          </a:ln>
        </p:spPr>
        <p:txBody>
          <a:bodyPr spcFirstLastPara="1" wrap="square" lIns="0" tIns="0" rIns="0" bIns="0" anchor="t" anchorCtr="0">
            <a:normAutofit/>
          </a:bodyPr>
          <a:lstStyle>
            <a:lvl1pPr marL="457200" marR="0" lvl="0" indent="-433069" algn="l" rtl="0">
              <a:lnSpc>
                <a:spcPct val="90000"/>
              </a:lnSpc>
              <a:spcBef>
                <a:spcPts val="1000"/>
              </a:spcBef>
              <a:spcAft>
                <a:spcPts val="0"/>
              </a:spcAft>
              <a:buClr>
                <a:srgbClr val="CBA052"/>
              </a:buClr>
              <a:buSzPts val="3220"/>
              <a:buFont typeface="Arial"/>
              <a:buChar char="•"/>
              <a:defRPr sz="2800" b="0" i="0" u="none" strike="noStrike" cap="none">
                <a:solidFill>
                  <a:schemeClr val="dk1"/>
                </a:solidFill>
                <a:latin typeface="Calibri"/>
                <a:ea typeface="Calibri"/>
                <a:cs typeface="Calibri"/>
                <a:sym typeface="Calibri"/>
              </a:defRPr>
            </a:lvl1pPr>
            <a:lvl2pPr marL="914400" marR="0" lvl="1" indent="-411480" algn="l" rtl="0">
              <a:lnSpc>
                <a:spcPct val="90000"/>
              </a:lnSpc>
              <a:spcBef>
                <a:spcPts val="500"/>
              </a:spcBef>
              <a:spcAft>
                <a:spcPts val="0"/>
              </a:spcAft>
              <a:buClr>
                <a:srgbClr val="003B5C"/>
              </a:buClr>
              <a:buSzPts val="288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rgbClr val="041E42"/>
              </a:buClr>
              <a:buSzPts val="2400"/>
              <a:buFont typeface="Calibri"/>
              <a:buChar char="‒"/>
              <a:defRPr sz="2000" b="0" i="0" u="none" strike="noStrike" cap="none">
                <a:solidFill>
                  <a:schemeClr val="dk1"/>
                </a:solidFill>
                <a:latin typeface="Calibri"/>
                <a:ea typeface="Calibri"/>
                <a:cs typeface="Calibri"/>
                <a:sym typeface="Calibri"/>
              </a:defRPr>
            </a:lvl3pPr>
            <a:lvl4pPr marL="1828800" marR="0" lvl="3" indent="-365760" algn="l" rtl="0">
              <a:lnSpc>
                <a:spcPct val="90000"/>
              </a:lnSpc>
              <a:spcBef>
                <a:spcPts val="500"/>
              </a:spcBef>
              <a:spcAft>
                <a:spcPts val="0"/>
              </a:spcAft>
              <a:buClr>
                <a:srgbClr val="041E42"/>
              </a:buClr>
              <a:buSzPts val="2160"/>
              <a:buFont typeface="Calibri"/>
              <a:buChar char="&gt;"/>
              <a:defRPr sz="1800" b="0" i="0" u="none" strike="noStrike" cap="none">
                <a:solidFill>
                  <a:schemeClr val="dk1"/>
                </a:solidFill>
                <a:latin typeface="Calibri"/>
                <a:ea typeface="Calibri"/>
                <a:cs typeface="Calibri"/>
                <a:sym typeface="Calibri"/>
              </a:defRPr>
            </a:lvl4pPr>
            <a:lvl5pPr marL="2286000" marR="0" lvl="4" indent="-365760" algn="l" rtl="0">
              <a:lnSpc>
                <a:spcPct val="90000"/>
              </a:lnSpc>
              <a:spcBef>
                <a:spcPts val="500"/>
              </a:spcBef>
              <a:spcAft>
                <a:spcPts val="0"/>
              </a:spcAft>
              <a:buClr>
                <a:srgbClr val="041E42"/>
              </a:buClr>
              <a:buSzPts val="216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dirty="0"/>
          </a:p>
        </p:txBody>
      </p:sp>
      <p:sp>
        <p:nvSpPr>
          <p:cNvPr id="12" name="Google Shape;12;p1"/>
          <p:cNvSpPr txBox="1">
            <a:spLocks noGrp="1"/>
          </p:cNvSpPr>
          <p:nvPr>
            <p:ph type="dt" idx="10"/>
          </p:nvPr>
        </p:nvSpPr>
        <p:spPr>
          <a:xfrm>
            <a:off x="6179734" y="6326206"/>
            <a:ext cx="907702" cy="365125"/>
          </a:xfrm>
          <a:prstGeom prst="rect">
            <a:avLst/>
          </a:prstGeom>
          <a:noFill/>
          <a:ln>
            <a:noFill/>
          </a:ln>
        </p:spPr>
        <p:txBody>
          <a:bodyPr spcFirstLastPara="1" wrap="square" lIns="0" tIns="0" rIns="0" bIns="0" anchor="ctr" anchorCtr="0">
            <a:noAutofit/>
          </a:bodyPr>
          <a:lstStyle>
            <a:lvl1pPr marR="0" lvl="0" algn="r" rtl="0">
              <a:spcBef>
                <a:spcPts val="0"/>
              </a:spcBef>
              <a:spcAft>
                <a:spcPts val="0"/>
              </a:spcAft>
              <a:buSzPts val="1400"/>
              <a:buNone/>
              <a:defRPr sz="1200" b="0" i="0" u="none" strike="noStrike" cap="none">
                <a:solidFill>
                  <a:srgbClr val="CBA05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292049" y="6326206"/>
            <a:ext cx="4716866"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200" b="0" i="0" u="none" strike="noStrike" cap="none">
                <a:solidFill>
                  <a:srgbClr val="CBA05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a:t>Budget FY 2023</a:t>
            </a:r>
            <a:endParaRPr/>
          </a:p>
        </p:txBody>
      </p:sp>
      <p:sp>
        <p:nvSpPr>
          <p:cNvPr id="14" name="Google Shape;14;p1"/>
          <p:cNvSpPr txBox="1">
            <a:spLocks noGrp="1"/>
          </p:cNvSpPr>
          <p:nvPr>
            <p:ph type="sldNum" idx="12"/>
          </p:nvPr>
        </p:nvSpPr>
        <p:spPr>
          <a:xfrm>
            <a:off x="469784" y="6326206"/>
            <a:ext cx="651446" cy="365125"/>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1200" b="0" i="0" u="none" strike="noStrike" cap="none">
                <a:solidFill>
                  <a:srgbClr val="041E42"/>
                </a:solidFill>
                <a:latin typeface="Calibri"/>
                <a:ea typeface="Calibri"/>
                <a:cs typeface="Calibri"/>
                <a:sym typeface="Calibri"/>
              </a:defRPr>
            </a:lvl1pPr>
            <a:lvl2pPr marL="0" marR="0" lvl="1" indent="0" algn="l" rtl="0">
              <a:spcBef>
                <a:spcPts val="0"/>
              </a:spcBef>
              <a:buNone/>
              <a:defRPr sz="1200" b="0" i="0" u="none" strike="noStrike" cap="none">
                <a:solidFill>
                  <a:srgbClr val="041E42"/>
                </a:solidFill>
                <a:latin typeface="Calibri"/>
                <a:ea typeface="Calibri"/>
                <a:cs typeface="Calibri"/>
                <a:sym typeface="Calibri"/>
              </a:defRPr>
            </a:lvl2pPr>
            <a:lvl3pPr marL="0" marR="0" lvl="2" indent="0" algn="l" rtl="0">
              <a:spcBef>
                <a:spcPts val="0"/>
              </a:spcBef>
              <a:buNone/>
              <a:defRPr sz="1200" b="0" i="0" u="none" strike="noStrike" cap="none">
                <a:solidFill>
                  <a:srgbClr val="041E42"/>
                </a:solidFill>
                <a:latin typeface="Calibri"/>
                <a:ea typeface="Calibri"/>
                <a:cs typeface="Calibri"/>
                <a:sym typeface="Calibri"/>
              </a:defRPr>
            </a:lvl3pPr>
            <a:lvl4pPr marL="0" marR="0" lvl="3" indent="0" algn="l" rtl="0">
              <a:spcBef>
                <a:spcPts val="0"/>
              </a:spcBef>
              <a:buNone/>
              <a:defRPr sz="1200" b="0" i="0" u="none" strike="noStrike" cap="none">
                <a:solidFill>
                  <a:srgbClr val="041E42"/>
                </a:solidFill>
                <a:latin typeface="Calibri"/>
                <a:ea typeface="Calibri"/>
                <a:cs typeface="Calibri"/>
                <a:sym typeface="Calibri"/>
              </a:defRPr>
            </a:lvl4pPr>
            <a:lvl5pPr marL="0" marR="0" lvl="4" indent="0" algn="l" rtl="0">
              <a:spcBef>
                <a:spcPts val="0"/>
              </a:spcBef>
              <a:buNone/>
              <a:defRPr sz="1200" b="0" i="0" u="none" strike="noStrike" cap="none">
                <a:solidFill>
                  <a:srgbClr val="041E42"/>
                </a:solidFill>
                <a:latin typeface="Calibri"/>
                <a:ea typeface="Calibri"/>
                <a:cs typeface="Calibri"/>
                <a:sym typeface="Calibri"/>
              </a:defRPr>
            </a:lvl5pPr>
            <a:lvl6pPr marL="0" marR="0" lvl="5" indent="0" algn="l" rtl="0">
              <a:spcBef>
                <a:spcPts val="0"/>
              </a:spcBef>
              <a:buNone/>
              <a:defRPr sz="1200" b="0" i="0" u="none" strike="noStrike" cap="none">
                <a:solidFill>
                  <a:srgbClr val="041E42"/>
                </a:solidFill>
                <a:latin typeface="Calibri"/>
                <a:ea typeface="Calibri"/>
                <a:cs typeface="Calibri"/>
                <a:sym typeface="Calibri"/>
              </a:defRPr>
            </a:lvl6pPr>
            <a:lvl7pPr marL="0" marR="0" lvl="6" indent="0" algn="l" rtl="0">
              <a:spcBef>
                <a:spcPts val="0"/>
              </a:spcBef>
              <a:buNone/>
              <a:defRPr sz="1200" b="0" i="0" u="none" strike="noStrike" cap="none">
                <a:solidFill>
                  <a:srgbClr val="041E42"/>
                </a:solidFill>
                <a:latin typeface="Calibri"/>
                <a:ea typeface="Calibri"/>
                <a:cs typeface="Calibri"/>
                <a:sym typeface="Calibri"/>
              </a:defRPr>
            </a:lvl7pPr>
            <a:lvl8pPr marL="0" marR="0" lvl="7" indent="0" algn="l" rtl="0">
              <a:spcBef>
                <a:spcPts val="0"/>
              </a:spcBef>
              <a:buNone/>
              <a:defRPr sz="1200" b="0" i="0" u="none" strike="noStrike" cap="none">
                <a:solidFill>
                  <a:srgbClr val="041E42"/>
                </a:solidFill>
                <a:latin typeface="Calibri"/>
                <a:ea typeface="Calibri"/>
                <a:cs typeface="Calibri"/>
                <a:sym typeface="Calibri"/>
              </a:defRPr>
            </a:lvl8pPr>
            <a:lvl9pPr marL="0" marR="0" lvl="8" indent="0" algn="l" rtl="0">
              <a:spcBef>
                <a:spcPts val="0"/>
              </a:spcBef>
              <a:buNone/>
              <a:defRPr sz="1200" b="0" i="0" u="none" strike="noStrike" cap="none">
                <a:solidFill>
                  <a:srgbClr val="041E4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6" r:id="rId5"/>
    <p:sldLayoutId id="2147483657" r:id="rId6"/>
    <p:sldLayoutId id="2147483658" r:id="rId7"/>
    <p:sldLayoutId id="2147483660" r:id="rId8"/>
    <p:sldLayoutId id="2147483661" r:id="rId9"/>
    <p:sldLayoutId id="2147483662" r:id="rId10"/>
    <p:sldLayoutId id="2147483667" r:id="rId11"/>
    <p:sldLayoutId id="2147483664" r:id="rId12"/>
    <p:sldLayoutId id="2147483665" r:id="rId13"/>
    <p:sldLayoutId id="2147483668" r:id="rId14"/>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4131" marR="0" lvl="0" indent="0" algn="l" rtl="0" eaLnBrk="1" hangingPunct="1">
        <a:lnSpc>
          <a:spcPct val="100000"/>
        </a:lnSpc>
        <a:spcBef>
          <a:spcPts val="0"/>
        </a:spcBef>
        <a:spcAft>
          <a:spcPts val="0"/>
        </a:spcAft>
        <a:buClr>
          <a:srgbClr val="000000"/>
        </a:buClr>
        <a:buSzPct val="100000"/>
        <a:buFontTx/>
        <a:buNone/>
        <a:defRPr lang="en-US" sz="1400" b="0" i="0" u="none" strike="noStrike" cap="none" dirty="0">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1.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6" name="Picture 5">
            <a:extLst>
              <a:ext uri="{FF2B5EF4-FFF2-40B4-BE49-F238E27FC236}">
                <a16:creationId xmlns:a16="http://schemas.microsoft.com/office/drawing/2014/main" id="{D1A2413F-81DD-4447-9B36-36A92F443632}"/>
              </a:ext>
            </a:extLst>
          </p:cNvPr>
          <p:cNvPicPr>
            <a:picLocks noChangeAspect="1"/>
          </p:cNvPicPr>
          <p:nvPr/>
        </p:nvPicPr>
        <p:blipFill>
          <a:blip r:embed="rId3"/>
          <a:srcRect/>
          <a:stretch/>
        </p:blipFill>
        <p:spPr>
          <a:xfrm>
            <a:off x="0" y="0"/>
            <a:ext cx="12192000" cy="6858000"/>
          </a:xfrm>
          <a:prstGeom prst="rect">
            <a:avLst/>
          </a:prstGeom>
        </p:spPr>
      </p:pic>
      <p:pic>
        <p:nvPicPr>
          <p:cNvPr id="7" name="Graphic 6">
            <a:extLst>
              <a:ext uri="{FF2B5EF4-FFF2-40B4-BE49-F238E27FC236}">
                <a16:creationId xmlns:a16="http://schemas.microsoft.com/office/drawing/2014/main" id="{9182087B-C87A-4646-A8D7-AC46F6297B7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76072" y="2012605"/>
            <a:ext cx="6340630" cy="1438382"/>
          </a:xfrm>
          <a:prstGeom prst="rect">
            <a:avLst/>
          </a:prstGeom>
          <a:effectLst>
            <a:glow rad="1905000">
              <a:schemeClr val="bg1">
                <a:alpha val="65000"/>
              </a:schemeClr>
            </a:glow>
          </a:effectLst>
        </p:spPr>
      </p:pic>
      <p:sp>
        <p:nvSpPr>
          <p:cNvPr id="4" name="TextBox 3">
            <a:extLst>
              <a:ext uri="{FF2B5EF4-FFF2-40B4-BE49-F238E27FC236}">
                <a16:creationId xmlns:a16="http://schemas.microsoft.com/office/drawing/2014/main" id="{B3C7E37F-3BBC-46E1-BF76-F4BDE9D545D6}"/>
              </a:ext>
            </a:extLst>
          </p:cNvPr>
          <p:cNvSpPr txBox="1"/>
          <p:nvPr/>
        </p:nvSpPr>
        <p:spPr>
          <a:xfrm>
            <a:off x="0" y="3841405"/>
            <a:ext cx="12192000" cy="468141"/>
          </a:xfrm>
          <a:prstGeom prst="rect">
            <a:avLst/>
          </a:prstGeom>
          <a:noFill/>
        </p:spPr>
        <p:txBody>
          <a:bodyPr wrap="square" lIns="2240280" tIns="0" rIns="914400" bIns="0" rtlCol="0" anchor="t" anchorCtr="0">
            <a:spAutoFit/>
          </a:bodyPr>
          <a:lstStyle/>
          <a:p>
            <a:pPr>
              <a:lnSpc>
                <a:spcPts val="3600"/>
              </a:lnSpc>
            </a:pPr>
            <a:r>
              <a:rPr lang="en-US" sz="3600" b="1" dirty="0">
                <a:solidFill>
                  <a:srgbClr val="003A5F"/>
                </a:solidFill>
                <a:latin typeface="Calibri" panose="020F0502020204030204" pitchFamily="34" charset="0"/>
                <a:cs typeface="Calibri" panose="020F0502020204030204" pitchFamily="34" charset="0"/>
              </a:rPr>
              <a:t>Budget FY2023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large white building with columns&#10;&#10;Description automatically generated with low confidence">
            <a:extLst>
              <a:ext uri="{FF2B5EF4-FFF2-40B4-BE49-F238E27FC236}">
                <a16:creationId xmlns:a16="http://schemas.microsoft.com/office/drawing/2014/main" id="{60969CCF-3BB7-41CC-B556-4F8763817C88}"/>
              </a:ext>
            </a:extLst>
          </p:cNvPr>
          <p:cNvPicPr>
            <a:picLocks noGrp="1" noChangeAspect="1"/>
          </p:cNvPicPr>
          <p:nvPr>
            <p:ph type="pic" idx="2"/>
          </p:nvPr>
        </p:nvPicPr>
        <p:blipFill rotWithShape="1">
          <a:blip r:embed="rId2"/>
          <a:srcRect/>
          <a:stretch/>
        </p:blipFill>
        <p:spPr/>
      </p:pic>
      <p:sp>
        <p:nvSpPr>
          <p:cNvPr id="6" name="Title 5">
            <a:extLst>
              <a:ext uri="{FF2B5EF4-FFF2-40B4-BE49-F238E27FC236}">
                <a16:creationId xmlns:a16="http://schemas.microsoft.com/office/drawing/2014/main" id="{86AC2446-1AF9-4204-94BE-2E0FB7C449AA}"/>
              </a:ext>
            </a:extLst>
          </p:cNvPr>
          <p:cNvSpPr>
            <a:spLocks noGrp="1"/>
          </p:cNvSpPr>
          <p:nvPr>
            <p:ph type="title"/>
          </p:nvPr>
        </p:nvSpPr>
        <p:spPr>
          <a:xfrm>
            <a:off x="3048" y="3088000"/>
            <a:ext cx="12188952" cy="2801354"/>
          </a:xfrm>
        </p:spPr>
        <p:txBody>
          <a:bodyPr lIns="914400" tIns="0" rIns="914400" anchor="ctr" anchorCtr="0">
            <a:normAutofit/>
          </a:bodyPr>
          <a:lstStyle/>
          <a:p>
            <a:pPr>
              <a:lnSpc>
                <a:spcPts val="4400"/>
              </a:lnSpc>
            </a:pPr>
            <a:r>
              <a:rPr lang="en-US" sz="2400" dirty="0"/>
              <a:t>Federal COVID-19 Funding </a:t>
            </a:r>
            <a:br>
              <a:rPr lang="en-US" sz="2400" dirty="0"/>
            </a:br>
            <a:r>
              <a:rPr lang="en-US" sz="2400" dirty="0"/>
              <a:t>requested by Senate Finance.</a:t>
            </a:r>
            <a:br>
              <a:rPr lang="en-US" sz="2400" dirty="0"/>
            </a:br>
            <a:br>
              <a:rPr lang="en-US" sz="2400" dirty="0"/>
            </a:br>
            <a:r>
              <a:rPr lang="en-US" sz="2400" b="1" dirty="0"/>
              <a:t>Fund summaries requested </a:t>
            </a:r>
            <a:br>
              <a:rPr lang="en-US" sz="2400" b="1" dirty="0"/>
            </a:br>
            <a:r>
              <a:rPr lang="en-US" sz="2400" b="1" dirty="0"/>
              <a:t>by House Finance.</a:t>
            </a:r>
            <a:endParaRPr lang="en-US" sz="2400" dirty="0"/>
          </a:p>
        </p:txBody>
      </p:sp>
      <p:sp>
        <p:nvSpPr>
          <p:cNvPr id="7" name="Text Placeholder 6">
            <a:extLst>
              <a:ext uri="{FF2B5EF4-FFF2-40B4-BE49-F238E27FC236}">
                <a16:creationId xmlns:a16="http://schemas.microsoft.com/office/drawing/2014/main" id="{9327BCFF-4391-43ED-876E-83A892E10AF0}"/>
              </a:ext>
            </a:extLst>
          </p:cNvPr>
          <p:cNvSpPr>
            <a:spLocks noGrp="1"/>
          </p:cNvSpPr>
          <p:nvPr>
            <p:ph type="body" idx="1"/>
          </p:nvPr>
        </p:nvSpPr>
        <p:spPr>
          <a:xfrm>
            <a:off x="0" y="1738592"/>
            <a:ext cx="12192000" cy="504049"/>
          </a:xfrm>
          <a:solidFill>
            <a:srgbClr val="003A5F">
              <a:alpha val="75000"/>
            </a:srgbClr>
          </a:solidFill>
        </p:spPr>
        <p:txBody>
          <a:bodyPr lIns="914400" rIns="914400" bIns="64008" anchor="ctr" anchorCtr="0">
            <a:normAutofit fontScale="92500" lnSpcReduction="20000"/>
          </a:bodyPr>
          <a:lstStyle/>
          <a:p>
            <a:pPr marL="0" indent="0"/>
            <a:r>
              <a:rPr lang="en-US" dirty="0"/>
              <a:t>Also included in your packets is information requested by the Committees:</a:t>
            </a:r>
          </a:p>
        </p:txBody>
      </p:sp>
    </p:spTree>
    <p:extLst>
      <p:ext uri="{BB962C8B-B14F-4D97-AF65-F5344CB8AC3E}">
        <p14:creationId xmlns:p14="http://schemas.microsoft.com/office/powerpoint/2010/main" val="84525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10;&#10;Description automatically generated">
            <a:extLst>
              <a:ext uri="{FF2B5EF4-FFF2-40B4-BE49-F238E27FC236}">
                <a16:creationId xmlns:a16="http://schemas.microsoft.com/office/drawing/2014/main" id="{5F3BDCDA-A7DC-41C2-9C4C-E23F91B7F659}"/>
              </a:ext>
            </a:extLst>
          </p:cNvPr>
          <p:cNvPicPr>
            <a:picLocks noChangeAspect="1"/>
          </p:cNvPicPr>
          <p:nvPr/>
        </p:nvPicPr>
        <p:blipFill>
          <a:blip r:embed="rId2"/>
          <a:stretch>
            <a:fillRect/>
          </a:stretch>
        </p:blipFill>
        <p:spPr>
          <a:xfrm>
            <a:off x="0" y="0"/>
            <a:ext cx="12192000" cy="6858000"/>
          </a:xfrm>
          <a:prstGeom prst="rect">
            <a:avLst/>
          </a:prstGeom>
        </p:spPr>
      </p:pic>
      <p:pic>
        <p:nvPicPr>
          <p:cNvPr id="3" name="Graphic 2">
            <a:extLst>
              <a:ext uri="{FF2B5EF4-FFF2-40B4-BE49-F238E27FC236}">
                <a16:creationId xmlns:a16="http://schemas.microsoft.com/office/drawing/2014/main" id="{83A75C78-6655-46C8-83E6-64138F3A57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13124" y="819546"/>
            <a:ext cx="6172200" cy="1400175"/>
          </a:xfrm>
          <a:prstGeom prst="rect">
            <a:avLst/>
          </a:prstGeom>
        </p:spPr>
      </p:pic>
      <p:sp>
        <p:nvSpPr>
          <p:cNvPr id="4" name="TextBox 3">
            <a:extLst>
              <a:ext uri="{FF2B5EF4-FFF2-40B4-BE49-F238E27FC236}">
                <a16:creationId xmlns:a16="http://schemas.microsoft.com/office/drawing/2014/main" id="{AC3A19A3-5DA3-4788-8049-25423E856D28}"/>
              </a:ext>
            </a:extLst>
          </p:cNvPr>
          <p:cNvSpPr txBox="1"/>
          <p:nvPr/>
        </p:nvSpPr>
        <p:spPr>
          <a:xfrm>
            <a:off x="2162916" y="4287085"/>
            <a:ext cx="6601097" cy="1692771"/>
          </a:xfrm>
          <a:prstGeom prst="rect">
            <a:avLst/>
          </a:prstGeom>
          <a:noFill/>
        </p:spPr>
        <p:txBody>
          <a:bodyPr wrap="square" rtlCol="0">
            <a:spAutoFit/>
          </a:bodyPr>
          <a:lstStyle/>
          <a:p>
            <a:r>
              <a:rPr lang="en-US" sz="3200" b="1" dirty="0">
                <a:solidFill>
                  <a:srgbClr val="CBA052"/>
                </a:solidFill>
                <a:latin typeface="Calibri" panose="020F0502020204030204" pitchFamily="34" charset="0"/>
                <a:cs typeface="Calibri" panose="020F0502020204030204" pitchFamily="34" charset="0"/>
              </a:rPr>
              <a:t>C. Edward Gaunch</a:t>
            </a:r>
          </a:p>
          <a:p>
            <a:r>
              <a:rPr lang="en-US" sz="2400" b="1" dirty="0">
                <a:solidFill>
                  <a:schemeClr val="bg1"/>
                </a:solidFill>
                <a:latin typeface="Calibri" panose="020F0502020204030204" pitchFamily="34" charset="0"/>
                <a:cs typeface="Calibri" panose="020F0502020204030204" pitchFamily="34" charset="0"/>
              </a:rPr>
              <a:t>Cabinet Secretary </a:t>
            </a:r>
          </a:p>
          <a:p>
            <a:r>
              <a:rPr lang="en-US" sz="2400" b="1" dirty="0">
                <a:solidFill>
                  <a:schemeClr val="bg1"/>
                </a:solidFill>
                <a:latin typeface="Calibri" panose="020F0502020204030204" pitchFamily="34" charset="0"/>
                <a:cs typeface="Calibri" panose="020F0502020204030204" pitchFamily="34" charset="0"/>
              </a:rPr>
              <a:t>West Virginia Department of Commerce</a:t>
            </a:r>
          </a:p>
          <a:p>
            <a:r>
              <a:rPr lang="en-US" sz="2400" b="1" dirty="0">
                <a:solidFill>
                  <a:schemeClr val="bg1"/>
                </a:solidFill>
                <a:latin typeface="Calibri" panose="020F0502020204030204" pitchFamily="34" charset="0"/>
                <a:cs typeface="Calibri" panose="020F0502020204030204" pitchFamily="34" charset="0"/>
              </a:rPr>
              <a:t>(304) 558-2234   </a:t>
            </a:r>
            <a:r>
              <a:rPr lang="en-US" sz="2400" b="1" dirty="0">
                <a:solidFill>
                  <a:srgbClr val="CBA052"/>
                </a:solidFill>
                <a:latin typeface="Calibri" panose="020F0502020204030204" pitchFamily="34" charset="0"/>
                <a:cs typeface="Calibri" panose="020F0502020204030204" pitchFamily="34" charset="0"/>
              </a:rPr>
              <a:t>|   </a:t>
            </a:r>
            <a:r>
              <a:rPr lang="en-US" sz="2400" b="1" dirty="0">
                <a:solidFill>
                  <a:schemeClr val="bg1"/>
                </a:solidFill>
                <a:latin typeface="Calibri" panose="020F0502020204030204" pitchFamily="34" charset="0"/>
                <a:cs typeface="Calibri" panose="020F0502020204030204" pitchFamily="34" charset="0"/>
              </a:rPr>
              <a:t>Ed.Gaunch@WV.gov</a:t>
            </a:r>
          </a:p>
        </p:txBody>
      </p:sp>
    </p:spTree>
    <p:extLst>
      <p:ext uri="{BB962C8B-B14F-4D97-AF65-F5344CB8AC3E}">
        <p14:creationId xmlns:p14="http://schemas.microsoft.com/office/powerpoint/2010/main" val="341016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DC3B-8F9A-49EC-A045-086CEBCDEB76}"/>
              </a:ext>
            </a:extLst>
          </p:cNvPr>
          <p:cNvSpPr>
            <a:spLocks noGrp="1"/>
          </p:cNvSpPr>
          <p:nvPr>
            <p:ph type="title"/>
          </p:nvPr>
        </p:nvSpPr>
        <p:spPr>
          <a:solidFill>
            <a:srgbClr val="003A5F"/>
          </a:solidFill>
        </p:spPr>
        <p:txBody>
          <a:bodyPr>
            <a:normAutofit/>
          </a:bodyPr>
          <a:lstStyle/>
          <a:p>
            <a:r>
              <a:rPr lang="en-US" dirty="0"/>
              <a:t>5 Year General Revenue Budget Overview</a:t>
            </a:r>
          </a:p>
        </p:txBody>
      </p:sp>
      <p:sp>
        <p:nvSpPr>
          <p:cNvPr id="4" name="Footer Placeholder 3">
            <a:extLst>
              <a:ext uri="{FF2B5EF4-FFF2-40B4-BE49-F238E27FC236}">
                <a16:creationId xmlns:a16="http://schemas.microsoft.com/office/drawing/2014/main" id="{0D742B0A-52A8-406E-A9BB-9177A478FC09}"/>
              </a:ext>
            </a:extLst>
          </p:cNvPr>
          <p:cNvSpPr>
            <a:spLocks noGrp="1"/>
          </p:cNvSpPr>
          <p:nvPr>
            <p:ph type="ftr" idx="11"/>
          </p:nvPr>
        </p:nvSpPr>
        <p:spPr/>
        <p:txBody>
          <a:bodyPr/>
          <a:lstStyle/>
          <a:p>
            <a:r>
              <a:rPr lang="en-US"/>
              <a:t>Budget FY 2023</a:t>
            </a:r>
          </a:p>
        </p:txBody>
      </p:sp>
      <p:sp>
        <p:nvSpPr>
          <p:cNvPr id="5" name="Slide Number Placeholder 4">
            <a:extLst>
              <a:ext uri="{FF2B5EF4-FFF2-40B4-BE49-F238E27FC236}">
                <a16:creationId xmlns:a16="http://schemas.microsoft.com/office/drawing/2014/main" id="{06A220CB-0507-4B8F-ADD9-ED4F03B443B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2</a:t>
            </a:fld>
            <a:endParaRPr lang="en-US"/>
          </a:p>
        </p:txBody>
      </p:sp>
      <p:graphicFrame>
        <p:nvGraphicFramePr>
          <p:cNvPr id="6" name="Table 6">
            <a:extLst>
              <a:ext uri="{FF2B5EF4-FFF2-40B4-BE49-F238E27FC236}">
                <a16:creationId xmlns:a16="http://schemas.microsoft.com/office/drawing/2014/main" id="{08797FC1-656C-432D-A92E-1834407399A5}"/>
              </a:ext>
            </a:extLst>
          </p:cNvPr>
          <p:cNvGraphicFramePr>
            <a:graphicFrameLocks noGrp="1"/>
          </p:cNvGraphicFramePr>
          <p:nvPr>
            <p:extLst>
              <p:ext uri="{D42A27DB-BD31-4B8C-83A1-F6EECF244321}">
                <p14:modId xmlns:p14="http://schemas.microsoft.com/office/powerpoint/2010/main" val="2520421929"/>
              </p:ext>
            </p:extLst>
          </p:nvPr>
        </p:nvGraphicFramePr>
        <p:xfrm>
          <a:off x="457687" y="1600200"/>
          <a:ext cx="11247120" cy="3434134"/>
        </p:xfrm>
        <a:graphic>
          <a:graphicData uri="http://schemas.openxmlformats.org/drawingml/2006/table">
            <a:tbl>
              <a:tblPr firstRow="1" bandRow="1">
                <a:tableStyleId>{5940675A-B579-460E-94D1-54222C63F5DA}</a:tableStyleId>
              </a:tblPr>
              <a:tblGrid>
                <a:gridCol w="3017520">
                  <a:extLst>
                    <a:ext uri="{9D8B030D-6E8A-4147-A177-3AD203B41FA5}">
                      <a16:colId xmlns:a16="http://schemas.microsoft.com/office/drawing/2014/main" val="3443221565"/>
                    </a:ext>
                  </a:extLst>
                </a:gridCol>
                <a:gridCol w="1371600">
                  <a:extLst>
                    <a:ext uri="{9D8B030D-6E8A-4147-A177-3AD203B41FA5}">
                      <a16:colId xmlns:a16="http://schemas.microsoft.com/office/drawing/2014/main" val="548920496"/>
                    </a:ext>
                  </a:extLst>
                </a:gridCol>
                <a:gridCol w="1371600">
                  <a:extLst>
                    <a:ext uri="{9D8B030D-6E8A-4147-A177-3AD203B41FA5}">
                      <a16:colId xmlns:a16="http://schemas.microsoft.com/office/drawing/2014/main" val="2286476819"/>
                    </a:ext>
                  </a:extLst>
                </a:gridCol>
                <a:gridCol w="1371600">
                  <a:extLst>
                    <a:ext uri="{9D8B030D-6E8A-4147-A177-3AD203B41FA5}">
                      <a16:colId xmlns:a16="http://schemas.microsoft.com/office/drawing/2014/main" val="2187358367"/>
                    </a:ext>
                  </a:extLst>
                </a:gridCol>
                <a:gridCol w="1371600">
                  <a:extLst>
                    <a:ext uri="{9D8B030D-6E8A-4147-A177-3AD203B41FA5}">
                      <a16:colId xmlns:a16="http://schemas.microsoft.com/office/drawing/2014/main" val="11856296"/>
                    </a:ext>
                  </a:extLst>
                </a:gridCol>
                <a:gridCol w="1371600">
                  <a:extLst>
                    <a:ext uri="{9D8B030D-6E8A-4147-A177-3AD203B41FA5}">
                      <a16:colId xmlns:a16="http://schemas.microsoft.com/office/drawing/2014/main" val="2915981284"/>
                    </a:ext>
                  </a:extLst>
                </a:gridCol>
                <a:gridCol w="1371600">
                  <a:extLst>
                    <a:ext uri="{9D8B030D-6E8A-4147-A177-3AD203B41FA5}">
                      <a16:colId xmlns:a16="http://schemas.microsoft.com/office/drawing/2014/main" val="4147767324"/>
                    </a:ext>
                  </a:extLst>
                </a:gridCol>
              </a:tblGrid>
              <a:tr h="312194">
                <a:tc>
                  <a:txBody>
                    <a:bodyPr/>
                    <a:lstStyle/>
                    <a:p>
                      <a:r>
                        <a:rPr lang="en-US" sz="1450" b="1" dirty="0">
                          <a:solidFill>
                            <a:srgbClr val="003A5F"/>
                          </a:solidFill>
                          <a:latin typeface="Calibri" panose="020F0502020204030204" pitchFamily="34" charset="0"/>
                          <a:cs typeface="Calibri" panose="020F0502020204030204" pitchFamily="34" charset="0"/>
                        </a:rPr>
                        <a:t>General Revenue Appropriations</a:t>
                      </a:r>
                    </a:p>
                  </a:txBody>
                  <a:tcPr marL="228600" marR="228600" marT="0" marB="0" anchor="ctr">
                    <a:lnL w="12700" cmpd="sng">
                      <a:noFill/>
                    </a:lnL>
                    <a:lnR w="6350" cap="flat" cmpd="sng" algn="ctr">
                      <a:solidFill>
                        <a:srgbClr val="B1A29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50000"/>
                      </a:srgbClr>
                    </a:solidFill>
                  </a:tcPr>
                </a:tc>
                <a:tc>
                  <a:txBody>
                    <a:bodyPr/>
                    <a:lstStyle/>
                    <a:p>
                      <a:pPr algn="r"/>
                      <a:r>
                        <a:rPr lang="en-US" sz="1450" b="1" dirty="0">
                          <a:solidFill>
                            <a:schemeClr val="bg1"/>
                          </a:solidFill>
                          <a:latin typeface="Calibri" panose="020F0502020204030204" pitchFamily="34" charset="0"/>
                          <a:cs typeface="Calibri" panose="020F0502020204030204" pitchFamily="34" charset="0"/>
                        </a:rPr>
                        <a:t>FY 2022</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450" b="1" dirty="0">
                          <a:solidFill>
                            <a:schemeClr val="bg1"/>
                          </a:solidFill>
                          <a:latin typeface="Calibri" panose="020F0502020204030204" pitchFamily="34" charset="0"/>
                          <a:cs typeface="Calibri" panose="020F0502020204030204" pitchFamily="34" charset="0"/>
                        </a:rPr>
                        <a:t>FY 2021</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alpha val="50000"/>
                      </a:srgbClr>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450" b="1" dirty="0">
                          <a:solidFill>
                            <a:schemeClr val="bg1"/>
                          </a:solidFill>
                          <a:latin typeface="Calibri" panose="020F0502020204030204" pitchFamily="34" charset="0"/>
                          <a:cs typeface="Calibri" panose="020F0502020204030204" pitchFamily="34" charset="0"/>
                        </a:rPr>
                        <a:t>FY 2020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A18785"/>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450" b="1" dirty="0">
                          <a:solidFill>
                            <a:schemeClr val="bg1"/>
                          </a:solidFill>
                          <a:latin typeface="Calibri" panose="020F0502020204030204" pitchFamily="34" charset="0"/>
                          <a:cs typeface="Calibri" panose="020F0502020204030204" pitchFamily="34" charset="0"/>
                        </a:rPr>
                        <a:t>FY 2019</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CBA058"/>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450" b="1" dirty="0">
                          <a:solidFill>
                            <a:schemeClr val="bg1"/>
                          </a:solidFill>
                          <a:latin typeface="Calibri" panose="020F0502020204030204" pitchFamily="34" charset="0"/>
                          <a:cs typeface="Calibri" panose="020F0502020204030204" pitchFamily="34" charset="0"/>
                        </a:rPr>
                        <a:t>FY 2018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CBA058">
                        <a:alpha val="75000"/>
                      </a:srgbClr>
                    </a:solidFill>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450" b="1" dirty="0">
                          <a:solidFill>
                            <a:schemeClr val="bg1"/>
                          </a:solidFill>
                          <a:latin typeface="Calibri" panose="020F0502020204030204" pitchFamily="34" charset="0"/>
                          <a:cs typeface="Calibri" panose="020F0502020204030204" pitchFamily="34" charset="0"/>
                        </a:rPr>
                        <a:t>% Change</a:t>
                      </a:r>
                    </a:p>
                  </a:txBody>
                  <a:tcPr marL="228600" marR="228600" marT="0" marB="0" anchor="ctr">
                    <a:lnL w="6350" cap="flat" cmpd="sng" algn="ctr">
                      <a:solidFill>
                        <a:srgbClr val="B1A29F"/>
                      </a:solidFill>
                      <a:prstDash val="solid"/>
                      <a:round/>
                      <a:headEnd type="none" w="med" len="med"/>
                      <a:tailEnd type="none" w="med" len="med"/>
                    </a:lnL>
                    <a:lnR w="12700" cmpd="sng">
                      <a:noFill/>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solidFill>
                  </a:tcPr>
                </a:tc>
                <a:extLst>
                  <a:ext uri="{0D108BD9-81ED-4DB2-BD59-A6C34878D82A}">
                    <a16:rowId xmlns:a16="http://schemas.microsoft.com/office/drawing/2014/main" val="4005121505"/>
                  </a:ext>
                </a:extLst>
              </a:tr>
              <a:tr h="312194">
                <a:tc>
                  <a:txBody>
                    <a:bodyPr/>
                    <a:lstStyle/>
                    <a:p>
                      <a:r>
                        <a:rPr lang="en-US" dirty="0">
                          <a:latin typeface="Calibri" panose="020F0502020204030204" pitchFamily="34" charset="0"/>
                          <a:cs typeface="Calibri" panose="020F0502020204030204" pitchFamily="34" charset="0"/>
                        </a:rPr>
                        <a:t>Commerce Secretary</a:t>
                      </a: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1,252,209</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1,107,461</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1,107,461</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573,717</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566,977</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120.86%</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9086890"/>
                  </a:ext>
                </a:extLst>
              </a:tr>
              <a:tr h="312194">
                <a:tc>
                  <a:txBody>
                    <a:bodyPr/>
                    <a:lstStyle/>
                    <a:p>
                      <a:r>
                        <a:rPr lang="en-US" dirty="0">
                          <a:latin typeface="Calibri" panose="020F0502020204030204" pitchFamily="34" charset="0"/>
                          <a:cs typeface="Calibri" panose="020F0502020204030204" pitchFamily="34" charset="0"/>
                        </a:rPr>
                        <a:t>Coal Board</a:t>
                      </a: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355,599</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355,599</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355,599</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352,787</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348,018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2.18%</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extLst>
                  <a:ext uri="{0D108BD9-81ED-4DB2-BD59-A6C34878D82A}">
                    <a16:rowId xmlns:a16="http://schemas.microsoft.com/office/drawing/2014/main" val="3604505860"/>
                  </a:ext>
                </a:extLst>
              </a:tr>
              <a:tr h="312194">
                <a:tc>
                  <a:txBody>
                    <a:bodyPr/>
                    <a:lstStyle/>
                    <a:p>
                      <a:r>
                        <a:rPr lang="en-US" sz="1400" b="0" i="0" u="none" strike="noStrike" dirty="0">
                          <a:solidFill>
                            <a:srgbClr val="000000"/>
                          </a:solidFill>
                          <a:effectLst/>
                          <a:latin typeface="Calibri" panose="020F0502020204030204" pitchFamily="34" charset="0"/>
                        </a:rPr>
                        <a:t>Forestry</a:t>
                      </a:r>
                      <a:endParaRPr lang="en-US" dirty="0">
                        <a:latin typeface="Calibri" panose="020F0502020204030204" pitchFamily="34" charset="0"/>
                        <a:cs typeface="Calibri" panose="020F0502020204030204" pitchFamily="34" charset="0"/>
                      </a:endParaRP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5,449,668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3,422,658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3,422,658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3,284,870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3,172,641</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71.77%</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323919"/>
                  </a:ext>
                </a:extLst>
              </a:tr>
              <a:tr h="31219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dirty="0">
                          <a:solidFill>
                            <a:srgbClr val="000000"/>
                          </a:solidFill>
                          <a:effectLst/>
                          <a:latin typeface="Calibri" panose="020F0502020204030204" pitchFamily="34" charset="0"/>
                        </a:rPr>
                        <a:t>Geological/Economic Survey</a:t>
                      </a: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2,883,338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2,917,247</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2,917,247</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2,833,449</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2,759,740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4.48%</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extLst>
                  <a:ext uri="{0D108BD9-81ED-4DB2-BD59-A6C34878D82A}">
                    <a16:rowId xmlns:a16="http://schemas.microsoft.com/office/drawing/2014/main" val="2944037830"/>
                  </a:ext>
                </a:extLst>
              </a:tr>
              <a:tr h="312194">
                <a:tc>
                  <a:txBody>
                    <a:bodyPr/>
                    <a:lstStyle/>
                    <a:p>
                      <a:r>
                        <a:rPr lang="en-US" dirty="0">
                          <a:latin typeface="Calibri" panose="020F0502020204030204" pitchFamily="34" charset="0"/>
                          <a:cs typeface="Calibri" panose="020F0502020204030204" pitchFamily="34" charset="0"/>
                        </a:rPr>
                        <a:t>Labor</a:t>
                      </a: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1,815,528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1,843,176</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1,843,176</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1,778,500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100.00%</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5940978"/>
                  </a:ext>
                </a:extLst>
              </a:tr>
              <a:tr h="312194">
                <a:tc>
                  <a:txBody>
                    <a:bodyPr/>
                    <a:lstStyle/>
                    <a:p>
                      <a:r>
                        <a:rPr lang="en-US" dirty="0">
                          <a:latin typeface="Calibri" panose="020F0502020204030204" pitchFamily="34" charset="0"/>
                          <a:cs typeface="Calibri" panose="020F0502020204030204" pitchFamily="34" charset="0"/>
                        </a:rPr>
                        <a:t>Natural Resources</a:t>
                      </a: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23,273,350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23,248,350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23,248,350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22,399,631</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18,568,382</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25.34%</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extLst>
                  <a:ext uri="{0D108BD9-81ED-4DB2-BD59-A6C34878D82A}">
                    <a16:rowId xmlns:a16="http://schemas.microsoft.com/office/drawing/2014/main" val="1217339777"/>
                  </a:ext>
                </a:extLst>
              </a:tr>
              <a:tr h="312194">
                <a:tc>
                  <a:txBody>
                    <a:bodyPr/>
                    <a:lstStyle/>
                    <a:p>
                      <a:r>
                        <a:rPr lang="en-US" dirty="0">
                          <a:latin typeface="Calibri" panose="020F0502020204030204" pitchFamily="34" charset="0"/>
                          <a:cs typeface="Calibri" panose="020F0502020204030204" pitchFamily="34" charset="0"/>
                        </a:rPr>
                        <a:t>Miners’ Health, Safety &amp; Training</a:t>
                      </a: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11,450,820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11,525,820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11,625,820</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11,319,311</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11,103,269</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3.13%</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0800110"/>
                  </a:ext>
                </a:extLst>
              </a:tr>
              <a:tr h="312194">
                <a:tc>
                  <a:txBody>
                    <a:bodyPr/>
                    <a:lstStyle/>
                    <a:p>
                      <a:r>
                        <a:rPr lang="en-US" dirty="0">
                          <a:latin typeface="Calibri" panose="020F0502020204030204" pitchFamily="34" charset="0"/>
                          <a:cs typeface="Calibri" panose="020F0502020204030204" pitchFamily="34" charset="0"/>
                        </a:rPr>
                        <a:t>Rehabilitation Services</a:t>
                      </a: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14,886,464</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14,886,464</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14,886,464</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14,380,303</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13,998,358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6.34%</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extLst>
                  <a:ext uri="{0D108BD9-81ED-4DB2-BD59-A6C34878D82A}">
                    <a16:rowId xmlns:a16="http://schemas.microsoft.com/office/drawing/2014/main" val="3434249048"/>
                  </a:ext>
                </a:extLst>
              </a:tr>
              <a:tr h="312194">
                <a:tc>
                  <a:txBody>
                    <a:bodyPr/>
                    <a:lstStyle/>
                    <a:p>
                      <a:r>
                        <a:rPr lang="en-US" dirty="0">
                          <a:latin typeface="Calibri" panose="020F0502020204030204" pitchFamily="34" charset="0"/>
                          <a:cs typeface="Calibri" panose="020F0502020204030204" pitchFamily="34" charset="0"/>
                        </a:rPr>
                        <a:t>WorkForce WV</a:t>
                      </a: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58,473</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b="0" i="0" u="none" strike="noStrike" dirty="0">
                          <a:solidFill>
                            <a:srgbClr val="000000"/>
                          </a:solidFill>
                          <a:effectLst/>
                          <a:latin typeface="Calibri" panose="020F0502020204030204" pitchFamily="34" charset="0"/>
                        </a:rPr>
                        <a:t>59,363</a:t>
                      </a:r>
                      <a:endParaRPr lang="en-US" dirty="0">
                        <a:latin typeface="Calibri" panose="020F0502020204030204" pitchFamily="34" charset="0"/>
                        <a:cs typeface="Calibri" panose="020F0502020204030204" pitchFamily="34" charset="0"/>
                      </a:endParaRP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59,363</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59,363</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59,658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-1.99%</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9137947"/>
                  </a:ext>
                </a:extLst>
              </a:tr>
              <a:tr h="312194">
                <a:tc>
                  <a:txBody>
                    <a:bodyPr/>
                    <a:lstStyle/>
                    <a:p>
                      <a:r>
                        <a:rPr lang="en-US" b="1" dirty="0">
                          <a:solidFill>
                            <a:srgbClr val="003A5F"/>
                          </a:solidFill>
                          <a:latin typeface="Calibri" panose="020F0502020204030204" pitchFamily="34" charset="0"/>
                          <a:cs typeface="Calibri" panose="020F0502020204030204" pitchFamily="34" charset="0"/>
                        </a:rPr>
                        <a:t>Total General Revenue</a:t>
                      </a:r>
                    </a:p>
                  </a:txBody>
                  <a:tcPr marL="228600" marR="228600" marT="0" marB="0" anchor="ctr">
                    <a:lnL w="12700" cmpd="sng">
                      <a:noFill/>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B1A29F">
                        <a:alpha val="50000"/>
                      </a:srgbClr>
                    </a:solidFill>
                  </a:tcPr>
                </a:tc>
                <a:tc>
                  <a:txBody>
                    <a:bodyPr/>
                    <a:lstStyle/>
                    <a:p>
                      <a:pPr algn="r"/>
                      <a:r>
                        <a:rPr lang="en-US" b="1" dirty="0">
                          <a:latin typeface="Calibri" panose="020F0502020204030204" pitchFamily="34" charset="0"/>
                          <a:cs typeface="Calibri" panose="020F0502020204030204" pitchFamily="34" charset="0"/>
                        </a:rPr>
                        <a:t>61,425,449</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B1A29F">
                        <a:alpha val="50000"/>
                      </a:srgbClr>
                    </a:solidFill>
                  </a:tcPr>
                </a:tc>
                <a:tc>
                  <a:txBody>
                    <a:bodyPr/>
                    <a:lstStyle/>
                    <a:p>
                      <a:pPr algn="r"/>
                      <a:r>
                        <a:rPr lang="en-US" b="1" dirty="0">
                          <a:latin typeface="Calibri" panose="020F0502020204030204" pitchFamily="34" charset="0"/>
                          <a:cs typeface="Calibri" panose="020F0502020204030204" pitchFamily="34" charset="0"/>
                        </a:rPr>
                        <a:t>59,366,138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B1A29F">
                        <a:alpha val="50000"/>
                      </a:srgbClr>
                    </a:solidFill>
                  </a:tcPr>
                </a:tc>
                <a:tc>
                  <a:txBody>
                    <a:bodyPr/>
                    <a:lstStyle/>
                    <a:p>
                      <a:pPr algn="r"/>
                      <a:r>
                        <a:rPr lang="en-US" b="1" dirty="0">
                          <a:latin typeface="Calibri" panose="020F0502020204030204" pitchFamily="34" charset="0"/>
                          <a:cs typeface="Calibri" panose="020F0502020204030204" pitchFamily="34" charset="0"/>
                        </a:rPr>
                        <a:t>59,466,138</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B1A29F">
                        <a:alpha val="50000"/>
                      </a:srgbClr>
                    </a:solidFill>
                  </a:tcPr>
                </a:tc>
                <a:tc>
                  <a:txBody>
                    <a:bodyPr/>
                    <a:lstStyle/>
                    <a:p>
                      <a:pPr algn="r"/>
                      <a:r>
                        <a:rPr lang="en-US" b="1" dirty="0">
                          <a:latin typeface="Calibri" panose="020F0502020204030204" pitchFamily="34" charset="0"/>
                          <a:cs typeface="Calibri" panose="020F0502020204030204" pitchFamily="34" charset="0"/>
                        </a:rPr>
                        <a:t>56,981,931</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B1A29F">
                        <a:alpha val="50000"/>
                      </a:srgbClr>
                    </a:solidFill>
                  </a:tcPr>
                </a:tc>
                <a:tc>
                  <a:txBody>
                    <a:bodyPr/>
                    <a:lstStyle/>
                    <a:p>
                      <a:pPr algn="r"/>
                      <a:r>
                        <a:rPr lang="en-US" b="1" dirty="0">
                          <a:latin typeface="Calibri" panose="020F0502020204030204" pitchFamily="34" charset="0"/>
                          <a:cs typeface="Calibri" panose="020F0502020204030204" pitchFamily="34" charset="0"/>
                        </a:rPr>
                        <a:t>50,577,043</a:t>
                      </a: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B1A29F">
                        <a:alpha val="50000"/>
                      </a:srgbClr>
                    </a:solidFill>
                  </a:tcPr>
                </a:tc>
                <a:tc>
                  <a:txBody>
                    <a:bodyPr/>
                    <a:lstStyle/>
                    <a:p>
                      <a:pPr algn="r"/>
                      <a:r>
                        <a:rPr lang="en-US" b="0" dirty="0">
                          <a:latin typeface="Calibri" panose="020F0502020204030204" pitchFamily="34" charset="0"/>
                          <a:cs typeface="Calibri" panose="020F0502020204030204" pitchFamily="34" charset="0"/>
                        </a:rPr>
                        <a:t>21.45%</a:t>
                      </a:r>
                    </a:p>
                  </a:txBody>
                  <a:tcPr marL="228600" marR="228600" marT="0" marB="0" anchor="ctr">
                    <a:lnL w="6350" cap="flat" cmpd="sng" algn="ctr">
                      <a:solidFill>
                        <a:srgbClr val="B1A29F"/>
                      </a:solidFill>
                      <a:prstDash val="solid"/>
                      <a:round/>
                      <a:headEnd type="none" w="med" len="med"/>
                      <a:tailEnd type="none" w="med" len="med"/>
                    </a:lnL>
                    <a:lnR w="12700" cmpd="sng">
                      <a:noFill/>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B1A29F">
                        <a:alpha val="50000"/>
                      </a:srgbClr>
                    </a:solidFill>
                  </a:tcPr>
                </a:tc>
                <a:extLst>
                  <a:ext uri="{0D108BD9-81ED-4DB2-BD59-A6C34878D82A}">
                    <a16:rowId xmlns:a16="http://schemas.microsoft.com/office/drawing/2014/main" val="925899237"/>
                  </a:ext>
                </a:extLst>
              </a:tr>
            </a:tbl>
          </a:graphicData>
        </a:graphic>
      </p:graphicFrame>
      <p:sp>
        <p:nvSpPr>
          <p:cNvPr id="7" name="TextBox 6">
            <a:extLst>
              <a:ext uri="{FF2B5EF4-FFF2-40B4-BE49-F238E27FC236}">
                <a16:creationId xmlns:a16="http://schemas.microsoft.com/office/drawing/2014/main" id="{B88D8CDD-3D4F-4257-86CD-C9244606CA72}"/>
              </a:ext>
            </a:extLst>
          </p:cNvPr>
          <p:cNvSpPr txBox="1"/>
          <p:nvPr/>
        </p:nvSpPr>
        <p:spPr>
          <a:xfrm>
            <a:off x="457687" y="5342562"/>
            <a:ext cx="11247120" cy="892552"/>
          </a:xfrm>
          <a:prstGeom prst="rect">
            <a:avLst/>
          </a:prstGeom>
          <a:noFill/>
        </p:spPr>
        <p:txBody>
          <a:bodyPr wrap="square" lIns="0" tIns="0" rIns="0" bIns="0" rtlCol="0">
            <a:spAutoFit/>
          </a:bodyPr>
          <a:lstStyle/>
          <a:p>
            <a:pPr>
              <a:spcAft>
                <a:spcPts val="600"/>
              </a:spcAft>
            </a:pPr>
            <a:r>
              <a:rPr lang="en-US" sz="1600" dirty="0">
                <a:latin typeface="Calibri" panose="020F0502020204030204" pitchFamily="34" charset="0"/>
                <a:cs typeface="Calibri" panose="020F0502020204030204" pitchFamily="34" charset="0"/>
              </a:rPr>
              <a:t>Secretary's Office includes $500,000 transfer to Broadband Enhancement Fund</a:t>
            </a:r>
          </a:p>
          <a:p>
            <a:pPr>
              <a:spcAft>
                <a:spcPts val="600"/>
              </a:spcAft>
            </a:pPr>
            <a:r>
              <a:rPr lang="en-US" sz="1600" b="0" i="0" u="none" strike="noStrike" dirty="0">
                <a:solidFill>
                  <a:srgbClr val="000000"/>
                </a:solidFill>
                <a:effectLst/>
                <a:latin typeface="Calibri" panose="020F0502020204030204" pitchFamily="34" charset="0"/>
              </a:rPr>
              <a:t>Forestry received General Revenue to offset special revenue losses</a:t>
            </a:r>
          </a:p>
          <a:p>
            <a:pPr>
              <a:spcAft>
                <a:spcPts val="600"/>
              </a:spcAft>
            </a:pPr>
            <a:r>
              <a:rPr lang="en-US" sz="1600" b="0" i="0" u="none" strike="noStrike" dirty="0">
                <a:solidFill>
                  <a:srgbClr val="000000"/>
                </a:solidFill>
                <a:effectLst/>
                <a:latin typeface="Calibri" panose="020F0502020204030204" pitchFamily="34" charset="0"/>
              </a:rPr>
              <a:t>Labor did not have a General Revenue in FY 18 but it was added back in beginning with FY 19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6640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CF8620-B3E3-407B-8C01-BEEB66E3208C}"/>
              </a:ext>
            </a:extLst>
          </p:cNvPr>
          <p:cNvSpPr>
            <a:spLocks noGrp="1"/>
          </p:cNvSpPr>
          <p:nvPr>
            <p:ph type="title"/>
          </p:nvPr>
        </p:nvSpPr>
        <p:spPr>
          <a:solidFill>
            <a:srgbClr val="003A5F"/>
          </a:solidFill>
        </p:spPr>
        <p:txBody>
          <a:bodyPr>
            <a:normAutofit/>
          </a:bodyPr>
          <a:lstStyle/>
          <a:p>
            <a:r>
              <a:rPr lang="en-US" dirty="0"/>
              <a:t>Budget and Position Overview FY 2022</a:t>
            </a:r>
          </a:p>
        </p:txBody>
      </p:sp>
      <p:sp>
        <p:nvSpPr>
          <p:cNvPr id="3" name="Footer Placeholder 2">
            <a:extLst>
              <a:ext uri="{FF2B5EF4-FFF2-40B4-BE49-F238E27FC236}">
                <a16:creationId xmlns:a16="http://schemas.microsoft.com/office/drawing/2014/main" id="{11629E9A-0BFF-4CD4-A2C0-98DF95D568A1}"/>
              </a:ext>
            </a:extLst>
          </p:cNvPr>
          <p:cNvSpPr>
            <a:spLocks noGrp="1"/>
          </p:cNvSpPr>
          <p:nvPr>
            <p:ph type="ftr" idx="11"/>
          </p:nvPr>
        </p:nvSpPr>
        <p:spPr/>
        <p:txBody>
          <a:bodyPr/>
          <a:lstStyle/>
          <a:p>
            <a:r>
              <a:rPr lang="en-US"/>
              <a:t>Budget FY 2023</a:t>
            </a:r>
          </a:p>
        </p:txBody>
      </p:sp>
      <p:sp>
        <p:nvSpPr>
          <p:cNvPr id="4" name="Slide Number Placeholder 3">
            <a:extLst>
              <a:ext uri="{FF2B5EF4-FFF2-40B4-BE49-F238E27FC236}">
                <a16:creationId xmlns:a16="http://schemas.microsoft.com/office/drawing/2014/main" id="{BD78E606-30AF-4F38-A598-AACCC0BB6B68}"/>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3</a:t>
            </a:fld>
            <a:endParaRPr lang="en-US"/>
          </a:p>
        </p:txBody>
      </p:sp>
      <p:graphicFrame>
        <p:nvGraphicFramePr>
          <p:cNvPr id="10" name="Table 10">
            <a:extLst>
              <a:ext uri="{FF2B5EF4-FFF2-40B4-BE49-F238E27FC236}">
                <a16:creationId xmlns:a16="http://schemas.microsoft.com/office/drawing/2014/main" id="{64E938FB-D41F-4621-BB3D-24C5CCE30C7C}"/>
              </a:ext>
            </a:extLst>
          </p:cNvPr>
          <p:cNvGraphicFramePr>
            <a:graphicFrameLocks noGrp="1"/>
          </p:cNvGraphicFramePr>
          <p:nvPr>
            <p:extLst>
              <p:ext uri="{D42A27DB-BD31-4B8C-83A1-F6EECF244321}">
                <p14:modId xmlns:p14="http://schemas.microsoft.com/office/powerpoint/2010/main" val="3329488736"/>
              </p:ext>
            </p:extLst>
          </p:nvPr>
        </p:nvGraphicFramePr>
        <p:xfrm>
          <a:off x="457200" y="1600389"/>
          <a:ext cx="11274552" cy="4389120"/>
        </p:xfrm>
        <a:graphic>
          <a:graphicData uri="http://schemas.openxmlformats.org/drawingml/2006/table">
            <a:tbl>
              <a:tblPr firstRow="1" bandRow="1">
                <a:tableStyleId>{5940675A-B579-460E-94D1-54222C63F5DA}</a:tableStyleId>
              </a:tblPr>
              <a:tblGrid>
                <a:gridCol w="3017520">
                  <a:extLst>
                    <a:ext uri="{9D8B030D-6E8A-4147-A177-3AD203B41FA5}">
                      <a16:colId xmlns:a16="http://schemas.microsoft.com/office/drawing/2014/main" val="3047002434"/>
                    </a:ext>
                  </a:extLst>
                </a:gridCol>
                <a:gridCol w="1097280">
                  <a:extLst>
                    <a:ext uri="{9D8B030D-6E8A-4147-A177-3AD203B41FA5}">
                      <a16:colId xmlns:a16="http://schemas.microsoft.com/office/drawing/2014/main" val="2310527846"/>
                    </a:ext>
                  </a:extLst>
                </a:gridCol>
                <a:gridCol w="960120">
                  <a:extLst>
                    <a:ext uri="{9D8B030D-6E8A-4147-A177-3AD203B41FA5}">
                      <a16:colId xmlns:a16="http://schemas.microsoft.com/office/drawing/2014/main" val="2942052685"/>
                    </a:ext>
                  </a:extLst>
                </a:gridCol>
                <a:gridCol w="1097280">
                  <a:extLst>
                    <a:ext uri="{9D8B030D-6E8A-4147-A177-3AD203B41FA5}">
                      <a16:colId xmlns:a16="http://schemas.microsoft.com/office/drawing/2014/main" val="3082194644"/>
                    </a:ext>
                  </a:extLst>
                </a:gridCol>
                <a:gridCol w="347472">
                  <a:extLst>
                    <a:ext uri="{9D8B030D-6E8A-4147-A177-3AD203B41FA5}">
                      <a16:colId xmlns:a16="http://schemas.microsoft.com/office/drawing/2014/main" val="2844014610"/>
                    </a:ext>
                  </a:extLst>
                </a:gridCol>
                <a:gridCol w="1188720">
                  <a:extLst>
                    <a:ext uri="{9D8B030D-6E8A-4147-A177-3AD203B41FA5}">
                      <a16:colId xmlns:a16="http://schemas.microsoft.com/office/drawing/2014/main" val="4059176549"/>
                    </a:ext>
                  </a:extLst>
                </a:gridCol>
                <a:gridCol w="1188720">
                  <a:extLst>
                    <a:ext uri="{9D8B030D-6E8A-4147-A177-3AD203B41FA5}">
                      <a16:colId xmlns:a16="http://schemas.microsoft.com/office/drawing/2014/main" val="3363354519"/>
                    </a:ext>
                  </a:extLst>
                </a:gridCol>
                <a:gridCol w="1188720">
                  <a:extLst>
                    <a:ext uri="{9D8B030D-6E8A-4147-A177-3AD203B41FA5}">
                      <a16:colId xmlns:a16="http://schemas.microsoft.com/office/drawing/2014/main" val="303766477"/>
                    </a:ext>
                  </a:extLst>
                </a:gridCol>
                <a:gridCol w="1188720">
                  <a:extLst>
                    <a:ext uri="{9D8B030D-6E8A-4147-A177-3AD203B41FA5}">
                      <a16:colId xmlns:a16="http://schemas.microsoft.com/office/drawing/2014/main" val="1228117968"/>
                    </a:ext>
                  </a:extLst>
                </a:gridCol>
              </a:tblGrid>
              <a:tr h="365760">
                <a:tc>
                  <a:txBody>
                    <a:bodyPr/>
                    <a:lstStyle/>
                    <a:p>
                      <a:endParaRPr lang="en-US" dirty="0">
                        <a:latin typeface="Calibri" panose="020F0502020204030204" pitchFamily="34" charset="0"/>
                        <a:cs typeface="Calibri" panose="020F0502020204030204" pitchFamily="34" charset="0"/>
                      </a:endParaRPr>
                    </a:p>
                  </a:txBody>
                  <a:tcPr marL="118872"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sz="1400" b="1" dirty="0">
                          <a:solidFill>
                            <a:schemeClr val="bg1"/>
                          </a:solidFill>
                          <a:latin typeface="Calibri" panose="020F0502020204030204" pitchFamily="34" charset="0"/>
                          <a:cs typeface="Calibri" panose="020F0502020204030204" pitchFamily="34" charset="0"/>
                        </a:rPr>
                        <a:t>9/1/2021</a:t>
                      </a:r>
                    </a:p>
                  </a:txBody>
                  <a:tcPr marL="0" marR="22860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solidFill>
                  </a:tcPr>
                </a:tc>
                <a:tc>
                  <a:txBody>
                    <a:bodyPr/>
                    <a:lstStyle/>
                    <a:p>
                      <a:endParaRPr lang="en-US" dirty="0">
                        <a:latin typeface="Calibri" panose="020F0502020204030204" pitchFamily="34" charset="0"/>
                        <a:cs typeface="Calibri" panose="020F0502020204030204" pitchFamily="34" charset="0"/>
                      </a:endParaRPr>
                    </a:p>
                  </a:txBody>
                  <a:tcPr marL="228600" marR="22860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solidFill>
                  </a:tcPr>
                </a:tc>
                <a:tc>
                  <a:txBody>
                    <a:bodyPr/>
                    <a:lstStyle/>
                    <a:p>
                      <a:endParaRPr lang="en-US" dirty="0">
                        <a:latin typeface="Calibri" panose="020F0502020204030204" pitchFamily="34" charset="0"/>
                        <a:cs typeface="Calibri" panose="020F0502020204030204" pitchFamily="34" charset="0"/>
                      </a:endParaRPr>
                    </a:p>
                  </a:txBody>
                  <a:tcPr marL="228600" marR="22860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solidFill>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gridSpan="4">
                  <a:txBody>
                    <a:bodyPr/>
                    <a:lstStyle/>
                    <a:p>
                      <a:pPr algn="ctr"/>
                      <a:r>
                        <a:rPr lang="en-US" sz="1800" b="1" dirty="0">
                          <a:solidFill>
                            <a:schemeClr val="bg1"/>
                          </a:solidFill>
                          <a:latin typeface="Calibri" panose="020F0502020204030204" pitchFamily="34" charset="0"/>
                          <a:cs typeface="Calibri" panose="020F0502020204030204" pitchFamily="34" charset="0"/>
                        </a:rPr>
                        <a:t>FY 2022 Budget/Spending Authority</a:t>
                      </a:r>
                    </a:p>
                  </a:txBody>
                  <a:tcPr marL="228600" marR="22860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28575" cap="flat" cmpd="sng" algn="ctr">
                      <a:solidFill>
                        <a:srgbClr val="003A5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solidFill>
                  </a:tcPr>
                </a:tc>
                <a:tc hMerge="1">
                  <a:txBody>
                    <a:bodyPr/>
                    <a:lstStyle/>
                    <a:p>
                      <a:endParaRPr lang="en-US" dirty="0">
                        <a:latin typeface="Calibri" panose="020F0502020204030204" pitchFamily="34" charset="0"/>
                        <a:cs typeface="Calibri" panose="020F0502020204030204" pitchFamily="34" charset="0"/>
                      </a:endParaRP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28575"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latin typeface="Calibri" panose="020F0502020204030204" pitchFamily="34" charset="0"/>
                        <a:cs typeface="Calibri" panose="020F0502020204030204" pitchFamily="34" charset="0"/>
                      </a:endParaRPr>
                    </a:p>
                  </a:txBody>
                  <a:tcPr marL="22860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28575"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latin typeface="Calibri" panose="020F0502020204030204" pitchFamily="34" charset="0"/>
                        <a:cs typeface="Calibri" panose="020F0502020204030204" pitchFamily="34" charset="0"/>
                      </a:endParaRPr>
                    </a:p>
                  </a:txBody>
                  <a:tcPr marL="228600" marR="228600" marT="0" marB="0" anchor="ctr">
                    <a:lnL w="6350" cap="flat" cmpd="sng" algn="ctr">
                      <a:solidFill>
                        <a:srgbClr val="B1A29F"/>
                      </a:solidFill>
                      <a:prstDash val="solid"/>
                      <a:round/>
                      <a:headEnd type="none" w="med" len="med"/>
                      <a:tailEnd type="none" w="med" len="med"/>
                    </a:lnL>
                    <a:lnR w="28575" cap="flat" cmpd="sng" algn="ctr">
                      <a:solidFill>
                        <a:srgbClr val="B1A29F"/>
                      </a:solidFill>
                      <a:prstDash val="solid"/>
                      <a:round/>
                      <a:headEnd type="none" w="med" len="med"/>
                      <a:tailEnd type="none" w="med" len="med"/>
                    </a:lnR>
                    <a:lnT w="28575"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4332081"/>
                  </a:ext>
                </a:extLst>
              </a:tr>
              <a:tr h="365760">
                <a:tc>
                  <a:txBody>
                    <a:bodyPr/>
                    <a:lstStyle/>
                    <a:p>
                      <a:endParaRPr lang="en-US" dirty="0">
                        <a:latin typeface="Calibri" panose="020F0502020204030204" pitchFamily="34" charset="0"/>
                        <a:cs typeface="Calibri" panose="020F0502020204030204" pitchFamily="34" charset="0"/>
                      </a:endParaRPr>
                    </a:p>
                  </a:txBody>
                  <a:tcPr marL="118872"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b="1" dirty="0">
                          <a:solidFill>
                            <a:srgbClr val="003A5F"/>
                          </a:solidFill>
                          <a:latin typeface="Calibri" panose="020F0502020204030204" pitchFamily="34" charset="0"/>
                          <a:cs typeface="Calibri" panose="020F0502020204030204" pitchFamily="34" charset="0"/>
                        </a:rPr>
                        <a:t>Filled</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dirty="0">
                          <a:solidFill>
                            <a:srgbClr val="003A5F"/>
                          </a:solidFill>
                          <a:latin typeface="Calibri" panose="020F0502020204030204" pitchFamily="34" charset="0"/>
                          <a:cs typeface="Calibri" panose="020F0502020204030204" pitchFamily="34" charset="0"/>
                        </a:rPr>
                        <a:t>Vacant</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dirty="0">
                          <a:solidFill>
                            <a:srgbClr val="003A5F"/>
                          </a:solidFill>
                          <a:latin typeface="Calibri" panose="020F0502020204030204" pitchFamily="34" charset="0"/>
                          <a:cs typeface="Calibri" panose="020F0502020204030204" pitchFamily="34" charset="0"/>
                        </a:rPr>
                        <a:t>Total FTE</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b="1" dirty="0">
                          <a:solidFill>
                            <a:srgbClr val="003A5F"/>
                          </a:solidFill>
                          <a:latin typeface="Calibri" panose="020F0502020204030204" pitchFamily="34" charset="0"/>
                          <a:cs typeface="Calibri" panose="020F0502020204030204" pitchFamily="34" charset="0"/>
                        </a:rPr>
                        <a:t>General</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dirty="0">
                          <a:solidFill>
                            <a:srgbClr val="003A5F"/>
                          </a:solidFill>
                          <a:latin typeface="Calibri" panose="020F0502020204030204" pitchFamily="34" charset="0"/>
                          <a:cs typeface="Calibri" panose="020F0502020204030204" pitchFamily="34" charset="0"/>
                        </a:rPr>
                        <a:t>Federal</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dirty="0">
                          <a:solidFill>
                            <a:srgbClr val="003A5F"/>
                          </a:solidFill>
                          <a:latin typeface="Calibri" panose="020F0502020204030204" pitchFamily="34" charset="0"/>
                          <a:cs typeface="Calibri" panose="020F0502020204030204" pitchFamily="34" charset="0"/>
                        </a:rPr>
                        <a:t>Special</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dirty="0">
                          <a:solidFill>
                            <a:srgbClr val="003A5F"/>
                          </a:solidFill>
                          <a:latin typeface="Calibri" panose="020F0502020204030204" pitchFamily="34" charset="0"/>
                          <a:cs typeface="Calibri" panose="020F0502020204030204" pitchFamily="34" charset="0"/>
                        </a:rPr>
                        <a:t>Total</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extLst>
                  <a:ext uri="{0D108BD9-81ED-4DB2-BD59-A6C34878D82A}">
                    <a16:rowId xmlns:a16="http://schemas.microsoft.com/office/drawing/2014/main" val="2070710225"/>
                  </a:ext>
                </a:extLst>
              </a:tr>
              <a:tr h="365760">
                <a:tc>
                  <a:txBody>
                    <a:bodyPr/>
                    <a:lstStyle/>
                    <a:p>
                      <a:r>
                        <a:rPr lang="en-US" dirty="0">
                          <a:latin typeface="Calibri" panose="020F0502020204030204" pitchFamily="34" charset="0"/>
                          <a:cs typeface="Calibri" panose="020F0502020204030204" pitchFamily="34" charset="0"/>
                        </a:rPr>
                        <a:t>Office of the Cabinet Secretary</a:t>
                      </a:r>
                    </a:p>
                  </a:txBody>
                  <a:tcPr marL="228600"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31.00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1.00</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32.00</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1,252,209</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0</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55,230,431</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56,482,640</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9557780"/>
                  </a:ext>
                </a:extLst>
              </a:tr>
              <a:tr h="365760">
                <a:tc>
                  <a:txBody>
                    <a:bodyPr/>
                    <a:lstStyle/>
                    <a:p>
                      <a:r>
                        <a:rPr lang="en-US" dirty="0">
                          <a:latin typeface="Calibri" panose="020F0502020204030204" pitchFamily="34" charset="0"/>
                          <a:cs typeface="Calibri" panose="020F0502020204030204" pitchFamily="34" charset="0"/>
                        </a:rPr>
                        <a:t>Forestry</a:t>
                      </a:r>
                    </a:p>
                  </a:txBody>
                  <a:tcPr marL="228600"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80.00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12.75</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92.75</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5,449,668</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8,987,765</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6,565,874</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21,003,307</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extLst>
                  <a:ext uri="{0D108BD9-81ED-4DB2-BD59-A6C34878D82A}">
                    <a16:rowId xmlns:a16="http://schemas.microsoft.com/office/drawing/2014/main" val="2303597709"/>
                  </a:ext>
                </a:extLst>
              </a:tr>
              <a:tr h="365760">
                <a:tc>
                  <a:txBody>
                    <a:bodyPr/>
                    <a:lstStyle/>
                    <a:p>
                      <a:r>
                        <a:rPr lang="en-US" dirty="0">
                          <a:latin typeface="Calibri" panose="020F0502020204030204" pitchFamily="34" charset="0"/>
                          <a:cs typeface="Calibri" panose="020F0502020204030204" pitchFamily="34" charset="0"/>
                        </a:rPr>
                        <a:t>Geological &amp; Economic Survey</a:t>
                      </a:r>
                    </a:p>
                  </a:txBody>
                  <a:tcPr marL="228600"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34.00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0.00</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34.00</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2,883,338</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280,374</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904,390</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4,068,102</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1764725"/>
                  </a:ext>
                </a:extLst>
              </a:tr>
              <a:tr h="365760">
                <a:tc>
                  <a:txBody>
                    <a:bodyPr/>
                    <a:lstStyle/>
                    <a:p>
                      <a:r>
                        <a:rPr lang="en-US" dirty="0">
                          <a:latin typeface="Calibri" panose="020F0502020204030204" pitchFamily="34" charset="0"/>
                          <a:cs typeface="Calibri" panose="020F0502020204030204" pitchFamily="34" charset="0"/>
                        </a:rPr>
                        <a:t>Labor</a:t>
                      </a:r>
                    </a:p>
                  </a:txBody>
                  <a:tcPr marL="228600"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65.00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24.00</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89.00</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1,815,528</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582,421</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6,233,422</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8,631,371</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extLst>
                  <a:ext uri="{0D108BD9-81ED-4DB2-BD59-A6C34878D82A}">
                    <a16:rowId xmlns:a16="http://schemas.microsoft.com/office/drawing/2014/main" val="2621244930"/>
                  </a:ext>
                </a:extLst>
              </a:tr>
              <a:tr h="365760">
                <a:tc>
                  <a:txBody>
                    <a:bodyPr/>
                    <a:lstStyle/>
                    <a:p>
                      <a:r>
                        <a:rPr lang="en-US" dirty="0">
                          <a:latin typeface="Calibri" panose="020F0502020204030204" pitchFamily="34" charset="0"/>
                          <a:cs typeface="Calibri" panose="020F0502020204030204" pitchFamily="34" charset="0"/>
                        </a:rPr>
                        <a:t>Miners’ Health Safety &amp; Training</a:t>
                      </a:r>
                    </a:p>
                  </a:txBody>
                  <a:tcPr marL="228600"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113.00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22.00</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135.00</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11,450,820</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792,799</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7,326,129</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19,569,748</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22590"/>
                  </a:ext>
                </a:extLst>
              </a:tr>
              <a:tr h="365760">
                <a:tc>
                  <a:txBody>
                    <a:bodyPr/>
                    <a:lstStyle/>
                    <a:p>
                      <a:r>
                        <a:rPr lang="en-US" dirty="0">
                          <a:latin typeface="Calibri" panose="020F0502020204030204" pitchFamily="34" charset="0"/>
                          <a:cs typeface="Calibri" panose="020F0502020204030204" pitchFamily="34" charset="0"/>
                        </a:rPr>
                        <a:t>Natural Resources</a:t>
                      </a:r>
                    </a:p>
                  </a:txBody>
                  <a:tcPr marL="228600"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701.00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105.00</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806.00</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23,273,350</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31,735,875</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98,171,033</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153,180,258</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extLst>
                  <a:ext uri="{0D108BD9-81ED-4DB2-BD59-A6C34878D82A}">
                    <a16:rowId xmlns:a16="http://schemas.microsoft.com/office/drawing/2014/main" val="3735435412"/>
                  </a:ext>
                </a:extLst>
              </a:tr>
              <a:tr h="365760">
                <a:tc>
                  <a:txBody>
                    <a:bodyPr/>
                    <a:lstStyle/>
                    <a:p>
                      <a:r>
                        <a:rPr lang="en-US" dirty="0">
                          <a:latin typeface="Calibri" panose="020F0502020204030204" pitchFamily="34" charset="0"/>
                          <a:cs typeface="Calibri" panose="020F0502020204030204" pitchFamily="34" charset="0"/>
                        </a:rPr>
                        <a:t>Rehabilitation Services</a:t>
                      </a:r>
                    </a:p>
                  </a:txBody>
                  <a:tcPr marL="228600"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407.00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144.50 </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551.50</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14,886,464</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73,874,232</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3,090,360</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91,851,056</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7526541"/>
                  </a:ext>
                </a:extLst>
              </a:tr>
              <a:tr h="365760">
                <a:tc>
                  <a:txBody>
                    <a:bodyPr/>
                    <a:lstStyle/>
                    <a:p>
                      <a:r>
                        <a:rPr lang="en-US" dirty="0">
                          <a:latin typeface="Calibri" panose="020F0502020204030204" pitchFamily="34" charset="0"/>
                          <a:cs typeface="Calibri" panose="020F0502020204030204" pitchFamily="34" charset="0"/>
                        </a:rPr>
                        <a:t>WorkForce WV</a:t>
                      </a:r>
                    </a:p>
                  </a:txBody>
                  <a:tcPr marL="228600"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349.10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133.10</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482.20</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58,473</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79,188,748</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420,000</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tc>
                  <a:txBody>
                    <a:bodyPr/>
                    <a:lstStyle/>
                    <a:p>
                      <a:pPr algn="r"/>
                      <a:r>
                        <a:rPr lang="en-US" dirty="0">
                          <a:latin typeface="Calibri" panose="020F0502020204030204" pitchFamily="34" charset="0"/>
                          <a:cs typeface="Calibri" panose="020F0502020204030204" pitchFamily="34" charset="0"/>
                        </a:rPr>
                        <a:t>79,667,221</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solidFill>
                      <a:srgbClr val="B1A29F">
                        <a:alpha val="10000"/>
                      </a:srgbClr>
                    </a:solidFill>
                  </a:tcPr>
                </a:tc>
                <a:extLst>
                  <a:ext uri="{0D108BD9-81ED-4DB2-BD59-A6C34878D82A}">
                    <a16:rowId xmlns:a16="http://schemas.microsoft.com/office/drawing/2014/main" val="597182741"/>
                  </a:ext>
                </a:extLst>
              </a:tr>
              <a:tr h="365760">
                <a:tc>
                  <a:txBody>
                    <a:bodyPr/>
                    <a:lstStyle/>
                    <a:p>
                      <a:r>
                        <a:rPr lang="en-US" dirty="0">
                          <a:latin typeface="Calibri" panose="020F0502020204030204" pitchFamily="34" charset="0"/>
                          <a:cs typeface="Calibri" panose="020F0502020204030204" pitchFamily="34" charset="0"/>
                        </a:rPr>
                        <a:t>Board of Coal Mine Health &amp; Safety</a:t>
                      </a:r>
                    </a:p>
                  </a:txBody>
                  <a:tcPr marL="228600" marR="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2.00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0.00</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a:latin typeface="Calibri" panose="020F0502020204030204" pitchFamily="34" charset="0"/>
                          <a:cs typeface="Calibri" panose="020F0502020204030204" pitchFamily="34" charset="0"/>
                        </a:rPr>
                        <a:t>2.00</a:t>
                      </a: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355,599</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0 </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0</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dirty="0">
                          <a:latin typeface="Calibri" panose="020F0502020204030204" pitchFamily="34" charset="0"/>
                          <a:cs typeface="Calibri" panose="020F0502020204030204" pitchFamily="34" charset="0"/>
                        </a:rPr>
                        <a:t>355,599</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6350" cap="flat" cmpd="sng" algn="ctr">
                      <a:solidFill>
                        <a:srgbClr val="B1A29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7073797"/>
                  </a:ext>
                </a:extLst>
              </a:tr>
              <a:tr h="365760">
                <a:tc>
                  <a:txBody>
                    <a:bodyPr/>
                    <a:lstStyle/>
                    <a:p>
                      <a:r>
                        <a:rPr lang="en-US" b="1" dirty="0">
                          <a:latin typeface="Calibri" panose="020F0502020204030204" pitchFamily="34" charset="0"/>
                          <a:cs typeface="Calibri" panose="020F0502020204030204" pitchFamily="34" charset="0"/>
                        </a:rPr>
                        <a:t>Commerce Total</a:t>
                      </a:r>
                    </a:p>
                  </a:txBody>
                  <a:tcPr marL="228600" marR="228600" marT="0" marB="0" anchor="ctr">
                    <a:lnL w="12700" cmpd="sng">
                      <a:noFill/>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b="1" dirty="0">
                          <a:latin typeface="Calibri" panose="020F0502020204030204" pitchFamily="34" charset="0"/>
                          <a:cs typeface="Calibri" panose="020F0502020204030204" pitchFamily="34" charset="0"/>
                        </a:rPr>
                        <a:t>1782.10</a:t>
                      </a:r>
                    </a:p>
                  </a:txBody>
                  <a:tcPr marL="0" marR="22860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dirty="0">
                          <a:latin typeface="Calibri" panose="020F0502020204030204" pitchFamily="34" charset="0"/>
                          <a:cs typeface="Calibri" panose="020F0502020204030204" pitchFamily="34" charset="0"/>
                        </a:rPr>
                        <a:t>442.35</a:t>
                      </a:r>
                    </a:p>
                  </a:txBody>
                  <a:tcPr marL="0" marR="22860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a:latin typeface="Calibri" panose="020F0502020204030204" pitchFamily="34" charset="0"/>
                          <a:cs typeface="Calibri" panose="020F0502020204030204" pitchFamily="34" charset="0"/>
                        </a:rPr>
                        <a:t>2224.45</a:t>
                      </a:r>
                      <a:endParaRPr lang="en-US" b="1" dirty="0">
                        <a:latin typeface="Calibri" panose="020F0502020204030204" pitchFamily="34" charset="0"/>
                        <a:cs typeface="Calibri" panose="020F0502020204030204" pitchFamily="34" charset="0"/>
                      </a:endParaRPr>
                    </a:p>
                  </a:txBody>
                  <a:tcPr marL="0" marR="22860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endParaRPr lang="en-US" dirty="0">
                        <a:latin typeface="Calibri" panose="020F0502020204030204" pitchFamily="34" charset="0"/>
                        <a:cs typeface="Calibri" panose="020F0502020204030204" pitchFamily="34" charset="0"/>
                      </a:endParaRPr>
                    </a:p>
                  </a:txBody>
                  <a:tcPr marL="0" marR="0" marT="0" marB="0" anchor="ctr">
                    <a:lnL w="28575" cap="flat" cmpd="sng" algn="ctr">
                      <a:solidFill>
                        <a:srgbClr val="003A5F"/>
                      </a:solidFill>
                      <a:prstDash val="solid"/>
                      <a:round/>
                      <a:headEnd type="none" w="med" len="med"/>
                      <a:tailEnd type="none" w="med" len="med"/>
                    </a:lnL>
                    <a:lnR w="28575" cap="flat" cmpd="sng" algn="ctr">
                      <a:solidFill>
                        <a:srgbClr val="003A5F"/>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r"/>
                      <a:r>
                        <a:rPr lang="en-US" b="1" dirty="0">
                          <a:latin typeface="Calibri" panose="020F0502020204030204" pitchFamily="34" charset="0"/>
                          <a:cs typeface="Calibri" panose="020F0502020204030204" pitchFamily="34" charset="0"/>
                        </a:rPr>
                        <a:t>61,425,449</a:t>
                      </a:r>
                    </a:p>
                  </a:txBody>
                  <a:tcPr marL="0" marR="182880" marT="0" marB="0" anchor="ctr">
                    <a:lnL w="28575" cap="flat" cmpd="sng" algn="ctr">
                      <a:solidFill>
                        <a:srgbClr val="003A5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dirty="0">
                          <a:latin typeface="Calibri" panose="020F0502020204030204" pitchFamily="34" charset="0"/>
                          <a:cs typeface="Calibri" panose="020F0502020204030204" pitchFamily="34" charset="0"/>
                        </a:rPr>
                        <a:t>195,442,214</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dirty="0">
                          <a:latin typeface="Calibri" panose="020F0502020204030204" pitchFamily="34" charset="0"/>
                          <a:cs typeface="Calibri" panose="020F0502020204030204" pitchFamily="34" charset="0"/>
                        </a:rPr>
                        <a:t>177,941,639</a:t>
                      </a:r>
                    </a:p>
                  </a:txBody>
                  <a:tcPr marL="0" marR="182880" marT="0" marB="0" anchor="ctr">
                    <a:lnL w="6350" cap="flat" cmpd="sng" algn="ctr">
                      <a:solidFill>
                        <a:srgbClr val="B1A29F"/>
                      </a:solidFill>
                      <a:prstDash val="solid"/>
                      <a:round/>
                      <a:headEnd type="none" w="med" len="med"/>
                      <a:tailEnd type="none" w="med" len="med"/>
                    </a:lnL>
                    <a:lnR w="6350" cap="flat" cmpd="sng" algn="ctr">
                      <a:solidFill>
                        <a:srgbClr val="B1A29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tc>
                  <a:txBody>
                    <a:bodyPr/>
                    <a:lstStyle/>
                    <a:p>
                      <a:pPr algn="r"/>
                      <a:r>
                        <a:rPr lang="en-US" b="1" dirty="0">
                          <a:latin typeface="Calibri" panose="020F0502020204030204" pitchFamily="34" charset="0"/>
                          <a:cs typeface="Calibri" panose="020F0502020204030204" pitchFamily="34" charset="0"/>
                        </a:rPr>
                        <a:t>434,809,302</a:t>
                      </a:r>
                    </a:p>
                  </a:txBody>
                  <a:tcPr marL="0" marR="182880" marT="0" marB="0" anchor="ctr">
                    <a:lnL w="6350" cap="flat" cmpd="sng" algn="ctr">
                      <a:solidFill>
                        <a:srgbClr val="B1A29F"/>
                      </a:solidFill>
                      <a:prstDash val="solid"/>
                      <a:round/>
                      <a:headEnd type="none" w="med" len="med"/>
                      <a:tailEnd type="none" w="med" len="med"/>
                    </a:lnL>
                    <a:lnR w="28575" cap="flat" cmpd="sng" algn="ctr">
                      <a:solidFill>
                        <a:srgbClr val="003A5F"/>
                      </a:solidFill>
                      <a:prstDash val="solid"/>
                      <a:round/>
                      <a:headEnd type="none" w="med" len="med"/>
                      <a:tailEnd type="none" w="med" len="med"/>
                    </a:lnR>
                    <a:lnT w="6350" cap="flat" cmpd="sng" algn="ctr">
                      <a:solidFill>
                        <a:srgbClr val="B1A29F"/>
                      </a:solidFill>
                      <a:prstDash val="solid"/>
                      <a:round/>
                      <a:headEnd type="none" w="med" len="med"/>
                      <a:tailEnd type="none" w="med" len="med"/>
                    </a:lnT>
                    <a:lnB w="28575" cap="flat" cmpd="sng" algn="ctr">
                      <a:solidFill>
                        <a:srgbClr val="003A5F"/>
                      </a:solidFill>
                      <a:prstDash val="solid"/>
                      <a:round/>
                      <a:headEnd type="none" w="med" len="med"/>
                      <a:tailEnd type="none" w="med" len="med"/>
                    </a:lnB>
                    <a:lnTlToBr w="12700" cmpd="sng">
                      <a:noFill/>
                      <a:prstDash val="solid"/>
                    </a:lnTlToBr>
                    <a:lnBlToTr w="12700" cmpd="sng">
                      <a:noFill/>
                      <a:prstDash val="solid"/>
                    </a:lnBlToTr>
                    <a:solidFill>
                      <a:srgbClr val="003A5F">
                        <a:alpha val="25000"/>
                      </a:srgbClr>
                    </a:solidFill>
                  </a:tcPr>
                </a:tc>
                <a:extLst>
                  <a:ext uri="{0D108BD9-81ED-4DB2-BD59-A6C34878D82A}">
                    <a16:rowId xmlns:a16="http://schemas.microsoft.com/office/drawing/2014/main" val="2190184084"/>
                  </a:ext>
                </a:extLst>
              </a:tr>
            </a:tbl>
          </a:graphicData>
        </a:graphic>
      </p:graphicFrame>
    </p:spTree>
    <p:extLst>
      <p:ext uri="{BB962C8B-B14F-4D97-AF65-F5344CB8AC3E}">
        <p14:creationId xmlns:p14="http://schemas.microsoft.com/office/powerpoint/2010/main" val="2019430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09C8-1BCF-445C-B953-F46D07583F4F}"/>
              </a:ext>
            </a:extLst>
          </p:cNvPr>
          <p:cNvSpPr>
            <a:spLocks noGrp="1"/>
          </p:cNvSpPr>
          <p:nvPr>
            <p:ph type="title"/>
          </p:nvPr>
        </p:nvSpPr>
        <p:spPr>
          <a:solidFill>
            <a:srgbClr val="003A5F"/>
          </a:solidFill>
        </p:spPr>
        <p:txBody>
          <a:bodyPr>
            <a:normAutofit/>
          </a:bodyPr>
          <a:lstStyle/>
          <a:p>
            <a:r>
              <a:rPr lang="en-US" dirty="0"/>
              <a:t>Office of the Secretary</a:t>
            </a:r>
          </a:p>
        </p:txBody>
      </p:sp>
      <p:sp>
        <p:nvSpPr>
          <p:cNvPr id="3" name="Text Placeholder 2">
            <a:extLst>
              <a:ext uri="{FF2B5EF4-FFF2-40B4-BE49-F238E27FC236}">
                <a16:creationId xmlns:a16="http://schemas.microsoft.com/office/drawing/2014/main" id="{13D3F0CD-4CEB-4D2E-A5C9-399E8D314B54}"/>
              </a:ext>
            </a:extLst>
          </p:cNvPr>
          <p:cNvSpPr>
            <a:spLocks noGrp="1"/>
          </p:cNvSpPr>
          <p:nvPr>
            <p:ph type="body" idx="1"/>
          </p:nvPr>
        </p:nvSpPr>
        <p:spPr/>
        <p:txBody>
          <a:bodyPr/>
          <a:lstStyle/>
          <a:p>
            <a:pPr marL="0" indent="0">
              <a:buNone/>
            </a:pPr>
            <a:r>
              <a:rPr lang="en-US" sz="3200" b="1" dirty="0">
                <a:solidFill>
                  <a:srgbClr val="CBA058"/>
                </a:solidFill>
              </a:rPr>
              <a:t>General Revenue Improvement </a:t>
            </a:r>
          </a:p>
          <a:p>
            <a:pPr marL="0" indent="0">
              <a:buNone/>
            </a:pPr>
            <a:r>
              <a:rPr lang="en-US" dirty="0"/>
              <a:t>As result of the passage of House Bill 2019 in 2021 which elevated Development Office to a Secretary level, we are requesting a transfer of 11 FTE, personal services, benefits and related current expenses from Department of Economic Development to Department of Commerce for administrative staff.  Note there is an offsetting reduction in Dept 0307 making this a net zero increase.  Current expenses include supplies, building rent, copier rental, travel, computer equipment, OT and OASIS user fees, and hospitality.</a:t>
            </a:r>
          </a:p>
          <a:p>
            <a:endParaRPr lang="en-US" dirty="0"/>
          </a:p>
        </p:txBody>
      </p:sp>
      <p:sp>
        <p:nvSpPr>
          <p:cNvPr id="4" name="Footer Placeholder 3">
            <a:extLst>
              <a:ext uri="{FF2B5EF4-FFF2-40B4-BE49-F238E27FC236}">
                <a16:creationId xmlns:a16="http://schemas.microsoft.com/office/drawing/2014/main" id="{CF24C3F8-F635-404F-85FE-31089362E623}"/>
              </a:ext>
            </a:extLst>
          </p:cNvPr>
          <p:cNvSpPr>
            <a:spLocks noGrp="1"/>
          </p:cNvSpPr>
          <p:nvPr>
            <p:ph type="ftr" idx="11"/>
          </p:nvPr>
        </p:nvSpPr>
        <p:spPr/>
        <p:txBody>
          <a:bodyPr/>
          <a:lstStyle/>
          <a:p>
            <a:r>
              <a:rPr lang="en-US"/>
              <a:t>Budget FY 2023</a:t>
            </a:r>
          </a:p>
        </p:txBody>
      </p:sp>
      <p:sp>
        <p:nvSpPr>
          <p:cNvPr id="5" name="Slide Number Placeholder 4">
            <a:extLst>
              <a:ext uri="{FF2B5EF4-FFF2-40B4-BE49-F238E27FC236}">
                <a16:creationId xmlns:a16="http://schemas.microsoft.com/office/drawing/2014/main" id="{76B7A9AB-766F-4ABD-9D0A-F6ECF2D5778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191600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09C8-1BCF-445C-B953-F46D07583F4F}"/>
              </a:ext>
            </a:extLst>
          </p:cNvPr>
          <p:cNvSpPr>
            <a:spLocks noGrp="1"/>
          </p:cNvSpPr>
          <p:nvPr>
            <p:ph type="title"/>
          </p:nvPr>
        </p:nvSpPr>
        <p:spPr>
          <a:solidFill>
            <a:srgbClr val="003A5F"/>
          </a:solidFill>
        </p:spPr>
        <p:txBody>
          <a:bodyPr>
            <a:normAutofit/>
          </a:bodyPr>
          <a:lstStyle/>
          <a:p>
            <a:r>
              <a:rPr lang="en-US" dirty="0"/>
              <a:t>Office of the Secretary</a:t>
            </a:r>
          </a:p>
        </p:txBody>
      </p:sp>
      <p:sp>
        <p:nvSpPr>
          <p:cNvPr id="3" name="Text Placeholder 2">
            <a:extLst>
              <a:ext uri="{FF2B5EF4-FFF2-40B4-BE49-F238E27FC236}">
                <a16:creationId xmlns:a16="http://schemas.microsoft.com/office/drawing/2014/main" id="{13D3F0CD-4CEB-4D2E-A5C9-399E8D314B54}"/>
              </a:ext>
            </a:extLst>
          </p:cNvPr>
          <p:cNvSpPr>
            <a:spLocks noGrp="1"/>
          </p:cNvSpPr>
          <p:nvPr>
            <p:ph type="body" idx="1"/>
          </p:nvPr>
        </p:nvSpPr>
        <p:spPr/>
        <p:txBody>
          <a:bodyPr/>
          <a:lstStyle/>
          <a:p>
            <a:pPr marL="0" indent="0">
              <a:buNone/>
            </a:pPr>
            <a:r>
              <a:rPr lang="en-US" sz="3200" b="1" dirty="0">
                <a:solidFill>
                  <a:srgbClr val="CBA058"/>
                </a:solidFill>
              </a:rPr>
              <a:t>General Revenue Improvement </a:t>
            </a:r>
          </a:p>
          <a:p>
            <a:pPr marL="0" indent="0">
              <a:buNone/>
            </a:pPr>
            <a:r>
              <a:rPr lang="en-US" dirty="0"/>
              <a:t>As a result of HB 2002 in 2021 which created the Office of Broadband within the Department of Economic Development, we are requesting a transfer of $500,000 from Commerce to Economic Development to be transferred to Broadband Enhancement Council.  Legislation is being introduced to move the Council from Commerce to Economic Development, along with that this General Revenue Directed Transfer should be moved as well.</a:t>
            </a:r>
          </a:p>
          <a:p>
            <a:endParaRPr lang="en-US" dirty="0"/>
          </a:p>
        </p:txBody>
      </p:sp>
      <p:sp>
        <p:nvSpPr>
          <p:cNvPr id="4" name="Footer Placeholder 3">
            <a:extLst>
              <a:ext uri="{FF2B5EF4-FFF2-40B4-BE49-F238E27FC236}">
                <a16:creationId xmlns:a16="http://schemas.microsoft.com/office/drawing/2014/main" id="{CF24C3F8-F635-404F-85FE-31089362E623}"/>
              </a:ext>
            </a:extLst>
          </p:cNvPr>
          <p:cNvSpPr>
            <a:spLocks noGrp="1"/>
          </p:cNvSpPr>
          <p:nvPr>
            <p:ph type="ftr" idx="11"/>
          </p:nvPr>
        </p:nvSpPr>
        <p:spPr/>
        <p:txBody>
          <a:bodyPr/>
          <a:lstStyle/>
          <a:p>
            <a:r>
              <a:rPr lang="en-US"/>
              <a:t>Budget FY 2023</a:t>
            </a:r>
          </a:p>
        </p:txBody>
      </p:sp>
      <p:sp>
        <p:nvSpPr>
          <p:cNvPr id="5" name="Slide Number Placeholder 4">
            <a:extLst>
              <a:ext uri="{FF2B5EF4-FFF2-40B4-BE49-F238E27FC236}">
                <a16:creationId xmlns:a16="http://schemas.microsoft.com/office/drawing/2014/main" id="{76B7A9AB-766F-4ABD-9D0A-F6ECF2D5778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2505948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09C8-1BCF-445C-B953-F46D07583F4F}"/>
              </a:ext>
            </a:extLst>
          </p:cNvPr>
          <p:cNvSpPr>
            <a:spLocks noGrp="1"/>
          </p:cNvSpPr>
          <p:nvPr>
            <p:ph type="title"/>
          </p:nvPr>
        </p:nvSpPr>
        <p:spPr>
          <a:solidFill>
            <a:srgbClr val="003A5F"/>
          </a:solidFill>
        </p:spPr>
        <p:txBody>
          <a:bodyPr>
            <a:normAutofit/>
          </a:bodyPr>
          <a:lstStyle/>
          <a:p>
            <a:r>
              <a:rPr lang="en-US" dirty="0"/>
              <a:t>Office of the Secretary</a:t>
            </a:r>
          </a:p>
        </p:txBody>
      </p:sp>
      <p:sp>
        <p:nvSpPr>
          <p:cNvPr id="3" name="Text Placeholder 2">
            <a:extLst>
              <a:ext uri="{FF2B5EF4-FFF2-40B4-BE49-F238E27FC236}">
                <a16:creationId xmlns:a16="http://schemas.microsoft.com/office/drawing/2014/main" id="{13D3F0CD-4CEB-4D2E-A5C9-399E8D314B54}"/>
              </a:ext>
            </a:extLst>
          </p:cNvPr>
          <p:cNvSpPr>
            <a:spLocks noGrp="1"/>
          </p:cNvSpPr>
          <p:nvPr>
            <p:ph type="body" idx="1"/>
          </p:nvPr>
        </p:nvSpPr>
        <p:spPr/>
        <p:txBody>
          <a:bodyPr/>
          <a:lstStyle/>
          <a:p>
            <a:pPr marL="0" indent="0">
              <a:buNone/>
            </a:pPr>
            <a:r>
              <a:rPr lang="en-US" sz="3200" b="1" dirty="0">
                <a:solidFill>
                  <a:srgbClr val="CBA058"/>
                </a:solidFill>
              </a:rPr>
              <a:t>General Revenue Supplemental </a:t>
            </a:r>
          </a:p>
          <a:p>
            <a:pPr marL="0" indent="0">
              <a:buNone/>
            </a:pPr>
            <a:r>
              <a:rPr lang="en-US" dirty="0"/>
              <a:t>$500,000 to be transferred to Commerce Marketing and Communications Fund 3002 in order to have enough cash balance to pay for pass-through expenditures.  Throughout the fiscal year the agency purchases advertisements and other marketing on an open-end contract that was bid through the Purchasing Division.  They are later reimbursed by the particular state agencies that the advertisement or marketing was for, however due to timing of the reimbursements the cash balance puts the payroll for the Marketing and Communications team in jeopardy.</a:t>
            </a:r>
          </a:p>
          <a:p>
            <a:endParaRPr lang="en-US" dirty="0"/>
          </a:p>
        </p:txBody>
      </p:sp>
      <p:sp>
        <p:nvSpPr>
          <p:cNvPr id="4" name="Footer Placeholder 3">
            <a:extLst>
              <a:ext uri="{FF2B5EF4-FFF2-40B4-BE49-F238E27FC236}">
                <a16:creationId xmlns:a16="http://schemas.microsoft.com/office/drawing/2014/main" id="{CF24C3F8-F635-404F-85FE-31089362E623}"/>
              </a:ext>
            </a:extLst>
          </p:cNvPr>
          <p:cNvSpPr>
            <a:spLocks noGrp="1"/>
          </p:cNvSpPr>
          <p:nvPr>
            <p:ph type="ftr" idx="11"/>
          </p:nvPr>
        </p:nvSpPr>
        <p:spPr/>
        <p:txBody>
          <a:bodyPr/>
          <a:lstStyle/>
          <a:p>
            <a:r>
              <a:rPr lang="en-US"/>
              <a:t>Budget FY 2023</a:t>
            </a:r>
          </a:p>
        </p:txBody>
      </p:sp>
      <p:sp>
        <p:nvSpPr>
          <p:cNvPr id="5" name="Slide Number Placeholder 4">
            <a:extLst>
              <a:ext uri="{FF2B5EF4-FFF2-40B4-BE49-F238E27FC236}">
                <a16:creationId xmlns:a16="http://schemas.microsoft.com/office/drawing/2014/main" id="{76B7A9AB-766F-4ABD-9D0A-F6ECF2D57787}"/>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1384596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55910-C470-4C27-A4F8-BAEF51F52CD7}"/>
              </a:ext>
            </a:extLst>
          </p:cNvPr>
          <p:cNvSpPr>
            <a:spLocks noGrp="1"/>
          </p:cNvSpPr>
          <p:nvPr>
            <p:ph type="title"/>
          </p:nvPr>
        </p:nvSpPr>
        <p:spPr>
          <a:solidFill>
            <a:srgbClr val="003A5F"/>
          </a:solidFill>
        </p:spPr>
        <p:txBody>
          <a:bodyPr>
            <a:normAutofit/>
          </a:bodyPr>
          <a:lstStyle/>
          <a:p>
            <a:r>
              <a:rPr lang="en-US" dirty="0"/>
              <a:t>Public Energy Authority</a:t>
            </a:r>
          </a:p>
        </p:txBody>
      </p:sp>
      <p:sp>
        <p:nvSpPr>
          <p:cNvPr id="3" name="Text Placeholder 2">
            <a:extLst>
              <a:ext uri="{FF2B5EF4-FFF2-40B4-BE49-F238E27FC236}">
                <a16:creationId xmlns:a16="http://schemas.microsoft.com/office/drawing/2014/main" id="{307F6EE0-3949-438D-8533-7A8550BB2AEE}"/>
              </a:ext>
            </a:extLst>
          </p:cNvPr>
          <p:cNvSpPr>
            <a:spLocks noGrp="1"/>
          </p:cNvSpPr>
          <p:nvPr>
            <p:ph type="body" idx="1"/>
          </p:nvPr>
        </p:nvSpPr>
        <p:spPr/>
        <p:txBody>
          <a:bodyPr/>
          <a:lstStyle/>
          <a:p>
            <a:pPr marL="0" indent="0">
              <a:buNone/>
            </a:pPr>
            <a:r>
              <a:rPr lang="en-US" sz="3200" b="1" dirty="0">
                <a:solidFill>
                  <a:srgbClr val="CBA058"/>
                </a:solidFill>
              </a:rPr>
              <a:t>General Revenue Improvement </a:t>
            </a:r>
          </a:p>
          <a:p>
            <a:pPr marL="0" indent="0">
              <a:buNone/>
            </a:pPr>
            <a:r>
              <a:rPr lang="en-US" dirty="0"/>
              <a:t>Add 2 FTE, a director and assistant for the Public Energy Authority along with related current expenses including supplies, building rent, travel, and computer equipment.  This is an ongoing improvement of $250,000.</a:t>
            </a:r>
          </a:p>
        </p:txBody>
      </p:sp>
      <p:sp>
        <p:nvSpPr>
          <p:cNvPr id="4" name="Footer Placeholder 3">
            <a:extLst>
              <a:ext uri="{FF2B5EF4-FFF2-40B4-BE49-F238E27FC236}">
                <a16:creationId xmlns:a16="http://schemas.microsoft.com/office/drawing/2014/main" id="{F00BE683-26AB-4AA8-ABEF-DA1FFC11990A}"/>
              </a:ext>
            </a:extLst>
          </p:cNvPr>
          <p:cNvSpPr>
            <a:spLocks noGrp="1"/>
          </p:cNvSpPr>
          <p:nvPr>
            <p:ph type="ftr" idx="11"/>
          </p:nvPr>
        </p:nvSpPr>
        <p:spPr/>
        <p:txBody>
          <a:bodyPr/>
          <a:lstStyle/>
          <a:p>
            <a:r>
              <a:rPr lang="en-US"/>
              <a:t>Budget FY 2023</a:t>
            </a:r>
          </a:p>
        </p:txBody>
      </p:sp>
      <p:sp>
        <p:nvSpPr>
          <p:cNvPr id="5" name="Slide Number Placeholder 4">
            <a:extLst>
              <a:ext uri="{FF2B5EF4-FFF2-40B4-BE49-F238E27FC236}">
                <a16:creationId xmlns:a16="http://schemas.microsoft.com/office/drawing/2014/main" id="{678C1A71-7940-4A1E-9E89-76834B2B0B83}"/>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99882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49C1-AB69-4B90-9474-0D37CA41CEC5}"/>
              </a:ext>
            </a:extLst>
          </p:cNvPr>
          <p:cNvSpPr>
            <a:spLocks noGrp="1"/>
          </p:cNvSpPr>
          <p:nvPr>
            <p:ph type="title"/>
          </p:nvPr>
        </p:nvSpPr>
        <p:spPr>
          <a:solidFill>
            <a:srgbClr val="003A5F"/>
          </a:solidFill>
        </p:spPr>
        <p:txBody>
          <a:bodyPr>
            <a:normAutofit/>
          </a:bodyPr>
          <a:lstStyle/>
          <a:p>
            <a:r>
              <a:rPr lang="en-US" dirty="0" err="1"/>
              <a:t>WorkForce</a:t>
            </a:r>
            <a:r>
              <a:rPr lang="en-US" dirty="0"/>
              <a:t> WV</a:t>
            </a:r>
          </a:p>
        </p:txBody>
      </p:sp>
      <p:sp>
        <p:nvSpPr>
          <p:cNvPr id="3" name="Text Placeholder 2">
            <a:extLst>
              <a:ext uri="{FF2B5EF4-FFF2-40B4-BE49-F238E27FC236}">
                <a16:creationId xmlns:a16="http://schemas.microsoft.com/office/drawing/2014/main" id="{A9ED8CC2-FBE1-43EB-8DD4-AE6EFAB91E4C}"/>
              </a:ext>
            </a:extLst>
          </p:cNvPr>
          <p:cNvSpPr>
            <a:spLocks noGrp="1"/>
          </p:cNvSpPr>
          <p:nvPr>
            <p:ph type="body" idx="1"/>
          </p:nvPr>
        </p:nvSpPr>
        <p:spPr/>
        <p:txBody>
          <a:bodyPr/>
          <a:lstStyle/>
          <a:p>
            <a:pPr marL="0" indent="0">
              <a:buNone/>
            </a:pPr>
            <a:r>
              <a:rPr lang="en-US" sz="3200" b="1" dirty="0">
                <a:solidFill>
                  <a:srgbClr val="CBA058"/>
                </a:solidFill>
              </a:rPr>
              <a:t>Federal Improvements</a:t>
            </a:r>
          </a:p>
          <a:p>
            <a:pPr marL="0" indent="0">
              <a:buNone/>
            </a:pPr>
            <a:r>
              <a:rPr lang="en-US" dirty="0"/>
              <a:t>Requesting increased spending authority in Federal Revenue to meet </a:t>
            </a:r>
            <a:br>
              <a:rPr lang="en-US" dirty="0"/>
            </a:br>
            <a:r>
              <a:rPr lang="en-US" dirty="0"/>
              <a:t>current anticipated federal revenue and expenditure needs.  We are requesting an ongoing improvement of $24,118,000 in fund 8749 to allow </a:t>
            </a:r>
            <a:br>
              <a:rPr lang="en-US" dirty="0"/>
            </a:br>
            <a:r>
              <a:rPr lang="en-US" dirty="0"/>
              <a:t>for timely disbursement to WorkForce Investment Boards and a one-time improvement of $3,193,474 in fund 8835 for program improvements and automation enhancements to the unemployment compensation and employer service programs.</a:t>
            </a:r>
          </a:p>
          <a:p>
            <a:endParaRPr lang="en-US" dirty="0"/>
          </a:p>
        </p:txBody>
      </p:sp>
      <p:sp>
        <p:nvSpPr>
          <p:cNvPr id="4" name="Footer Placeholder 3">
            <a:extLst>
              <a:ext uri="{FF2B5EF4-FFF2-40B4-BE49-F238E27FC236}">
                <a16:creationId xmlns:a16="http://schemas.microsoft.com/office/drawing/2014/main" id="{FE17112E-21F7-429B-83BF-B17A3C28D46A}"/>
              </a:ext>
            </a:extLst>
          </p:cNvPr>
          <p:cNvSpPr>
            <a:spLocks noGrp="1"/>
          </p:cNvSpPr>
          <p:nvPr>
            <p:ph type="ftr" idx="11"/>
          </p:nvPr>
        </p:nvSpPr>
        <p:spPr/>
        <p:txBody>
          <a:bodyPr/>
          <a:lstStyle/>
          <a:p>
            <a:r>
              <a:rPr lang="en-US"/>
              <a:t>Budget FY 2023</a:t>
            </a:r>
          </a:p>
        </p:txBody>
      </p:sp>
      <p:sp>
        <p:nvSpPr>
          <p:cNvPr id="5" name="Slide Number Placeholder 4">
            <a:extLst>
              <a:ext uri="{FF2B5EF4-FFF2-40B4-BE49-F238E27FC236}">
                <a16:creationId xmlns:a16="http://schemas.microsoft.com/office/drawing/2014/main" id="{65778778-CFEA-40A2-BA2D-417E8851E2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360684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53F3C9-0E62-4EA8-A779-273CC454A323}"/>
              </a:ext>
            </a:extLst>
          </p:cNvPr>
          <p:cNvSpPr>
            <a:spLocks noGrp="1"/>
          </p:cNvSpPr>
          <p:nvPr>
            <p:ph type="title"/>
          </p:nvPr>
        </p:nvSpPr>
        <p:spPr>
          <a:solidFill>
            <a:srgbClr val="003A5F"/>
          </a:solidFill>
        </p:spPr>
        <p:txBody>
          <a:bodyPr/>
          <a:lstStyle/>
          <a:p>
            <a:r>
              <a:rPr lang="en-US" dirty="0"/>
              <a:t>Division of Natural Resources</a:t>
            </a:r>
          </a:p>
        </p:txBody>
      </p:sp>
      <p:sp>
        <p:nvSpPr>
          <p:cNvPr id="3" name="Footer Placeholder 2">
            <a:extLst>
              <a:ext uri="{FF2B5EF4-FFF2-40B4-BE49-F238E27FC236}">
                <a16:creationId xmlns:a16="http://schemas.microsoft.com/office/drawing/2014/main" id="{0FF134A5-6AC7-461B-8789-2B3AA9FACF4D}"/>
              </a:ext>
            </a:extLst>
          </p:cNvPr>
          <p:cNvSpPr>
            <a:spLocks noGrp="1"/>
          </p:cNvSpPr>
          <p:nvPr>
            <p:ph type="ftr" idx="11"/>
          </p:nvPr>
        </p:nvSpPr>
        <p:spPr/>
        <p:txBody>
          <a:bodyPr/>
          <a:lstStyle/>
          <a:p>
            <a:r>
              <a:rPr lang="en-US"/>
              <a:t>Budget FY 2023</a:t>
            </a:r>
            <a:endParaRPr lang="en-US" dirty="0"/>
          </a:p>
        </p:txBody>
      </p:sp>
      <p:sp>
        <p:nvSpPr>
          <p:cNvPr id="4" name="Slide Number Placeholder 3">
            <a:extLst>
              <a:ext uri="{FF2B5EF4-FFF2-40B4-BE49-F238E27FC236}">
                <a16:creationId xmlns:a16="http://schemas.microsoft.com/office/drawing/2014/main" id="{4EED2E1E-CAF8-412F-84D7-BCE78B5F0A8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9</a:t>
            </a:fld>
            <a:endParaRPr lang="en-US"/>
          </a:p>
        </p:txBody>
      </p:sp>
      <p:sp>
        <p:nvSpPr>
          <p:cNvPr id="8" name="Text Placeholder 7">
            <a:extLst>
              <a:ext uri="{FF2B5EF4-FFF2-40B4-BE49-F238E27FC236}">
                <a16:creationId xmlns:a16="http://schemas.microsoft.com/office/drawing/2014/main" id="{CB046CD2-CCDA-4004-A7D0-8EB186796E48}"/>
              </a:ext>
            </a:extLst>
          </p:cNvPr>
          <p:cNvSpPr>
            <a:spLocks noGrp="1"/>
          </p:cNvSpPr>
          <p:nvPr>
            <p:ph type="body" idx="1"/>
          </p:nvPr>
        </p:nvSpPr>
        <p:spPr/>
        <p:txBody>
          <a:bodyPr/>
          <a:lstStyle/>
          <a:p>
            <a:pPr marL="0" indent="0">
              <a:buNone/>
            </a:pPr>
            <a:r>
              <a:rPr lang="en-US" sz="3200" b="1" dirty="0">
                <a:solidFill>
                  <a:srgbClr val="CBA058"/>
                </a:solidFill>
              </a:rPr>
              <a:t>Special Revenue Improvements</a:t>
            </a:r>
          </a:p>
          <a:p>
            <a:r>
              <a:rPr lang="en-US" dirty="0"/>
              <a:t>Increase spending authority in Fund 3227 Game and Fish Recreation Fund by $5,214,675 and in Fund 3233 Wildlife Resources Administration Fund by $1,972,358 and in Fund 3200 Wildlife Resources Fund by </a:t>
            </a:r>
            <a:br>
              <a:rPr lang="en-US" dirty="0"/>
            </a:br>
            <a:r>
              <a:rPr lang="en-US" dirty="0"/>
              <a:t>$11,016,108 all for additional funds according to the approved </a:t>
            </a:r>
            <a:br>
              <a:rPr lang="en-US" dirty="0"/>
            </a:br>
            <a:r>
              <a:rPr lang="en-US" dirty="0"/>
              <a:t>Wildlife Endowment Plan.</a:t>
            </a:r>
          </a:p>
          <a:p>
            <a:r>
              <a:rPr lang="en-US" dirty="0"/>
              <a:t>Increase spending authority in Fund 3205 Land and Streams Fund by $799,012 for the implementation of a fiscal tracking system and mapping system for the Land and Streams unit.</a:t>
            </a:r>
          </a:p>
        </p:txBody>
      </p:sp>
    </p:spTree>
    <p:extLst>
      <p:ext uri="{BB962C8B-B14F-4D97-AF65-F5344CB8AC3E}">
        <p14:creationId xmlns:p14="http://schemas.microsoft.com/office/powerpoint/2010/main" val="131323957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powerPoint_Template.potx" id="{B9F88096-2A4B-4775-90AD-88C8F7E05A20}" vid="{0E615487-566A-4F66-A9CE-09CAC7008F24}"/>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DOCpowerPoint_Template (1)</Template>
  <TotalTime>2077</TotalTime>
  <Words>838</Words>
  <Application>Microsoft Office PowerPoint</Application>
  <PresentationFormat>Widescreen</PresentationFormat>
  <Paragraphs>213</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5 Year General Revenue Budget Overview</vt:lpstr>
      <vt:lpstr>Budget and Position Overview FY 2022</vt:lpstr>
      <vt:lpstr>Office of the Secretary</vt:lpstr>
      <vt:lpstr>Office of the Secretary</vt:lpstr>
      <vt:lpstr>Office of the Secretary</vt:lpstr>
      <vt:lpstr>Public Energy Authority</vt:lpstr>
      <vt:lpstr>WorkForce WV</vt:lpstr>
      <vt:lpstr>Division of Natural Resources</vt:lpstr>
      <vt:lpstr>Federal COVID-19 Funding  requested by Senate Finance.  Fund summaries requested  by House Finance.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Johanna K</dc:creator>
  <cp:lastModifiedBy>Meester, Steve</cp:lastModifiedBy>
  <cp:revision>32</cp:revision>
  <dcterms:created xsi:type="dcterms:W3CDTF">2021-06-30T19:46:47Z</dcterms:created>
  <dcterms:modified xsi:type="dcterms:W3CDTF">2022-01-18T10:58:56Z</dcterms:modified>
</cp:coreProperties>
</file>